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669" r:id="rId5"/>
    <p:sldMasterId id="2147483726" r:id="rId6"/>
    <p:sldMasterId id="2147483708" r:id="rId7"/>
    <p:sldMasterId id="2147483732" r:id="rId8"/>
    <p:sldMasterId id="2147483714" r:id="rId9"/>
  </p:sldMasterIdLst>
  <p:notesMasterIdLst>
    <p:notesMasterId r:id="rId36"/>
  </p:notesMasterIdLst>
  <p:handoutMasterIdLst>
    <p:handoutMasterId r:id="rId37"/>
  </p:handoutMasterIdLst>
  <p:sldIdLst>
    <p:sldId id="257" r:id="rId10"/>
    <p:sldId id="261" r:id="rId11"/>
    <p:sldId id="284" r:id="rId12"/>
    <p:sldId id="258" r:id="rId13"/>
    <p:sldId id="285" r:id="rId14"/>
    <p:sldId id="280" r:id="rId15"/>
    <p:sldId id="283" r:id="rId16"/>
    <p:sldId id="266" r:id="rId17"/>
    <p:sldId id="279" r:id="rId18"/>
    <p:sldId id="264" r:id="rId19"/>
    <p:sldId id="281" r:id="rId20"/>
    <p:sldId id="260" r:id="rId21"/>
    <p:sldId id="262" r:id="rId22"/>
    <p:sldId id="287" r:id="rId23"/>
    <p:sldId id="282" r:id="rId24"/>
    <p:sldId id="267" r:id="rId25"/>
    <p:sldId id="268" r:id="rId26"/>
    <p:sldId id="263" r:id="rId27"/>
    <p:sldId id="269" r:id="rId28"/>
    <p:sldId id="271" r:id="rId29"/>
    <p:sldId id="270" r:id="rId30"/>
    <p:sldId id="272" r:id="rId31"/>
    <p:sldId id="286" r:id="rId32"/>
    <p:sldId id="273" r:id="rId33"/>
    <p:sldId id="276" r:id="rId34"/>
    <p:sldId id="278" r:id="rId35"/>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orient="horz"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henegger Karin" initials="KH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361"/>
    <a:srgbClr val="5CC5ED"/>
    <a:srgbClr val="76B856"/>
    <a:srgbClr val="EC7404"/>
    <a:srgbClr val="F19A6E"/>
    <a:srgbClr val="FACB9F"/>
    <a:srgbClr val="F6AF6E"/>
    <a:srgbClr val="F19A9C"/>
    <a:srgbClr val="B5D59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76107" autoAdjust="0"/>
  </p:normalViewPr>
  <p:slideViewPr>
    <p:cSldViewPr snapToGrid="0" snapToObjects="1">
      <p:cViewPr varScale="1">
        <p:scale>
          <a:sx n="86" d="100"/>
          <a:sy n="86" d="100"/>
        </p:scale>
        <p:origin x="-9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400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800" dirty="0"/>
              <a:t>Aktuelle</a:t>
            </a:r>
            <a:r>
              <a:rPr lang="de-DE" sz="1800" baseline="0" dirty="0"/>
              <a:t> und zukünftige Relevanz von Inklusion in der KJH  für verschiedener Personengruppen (N=67)</a:t>
            </a:r>
            <a:endParaRPr lang="de-DE" sz="1800" dirty="0"/>
          </a:p>
        </c:rich>
      </c:tx>
      <c:layout>
        <c:manualLayout>
          <c:xMode val="edge"/>
          <c:yMode val="edge"/>
          <c:x val="0.17832166812481773"/>
          <c:y val="0"/>
        </c:manualLayout>
      </c:layout>
      <c:overlay val="0"/>
    </c:title>
    <c:autoTitleDeleted val="0"/>
    <c:plotArea>
      <c:layout/>
      <c:barChart>
        <c:barDir val="bar"/>
        <c:grouping val="clustered"/>
        <c:varyColors val="0"/>
        <c:ser>
          <c:idx val="0"/>
          <c:order val="0"/>
          <c:tx>
            <c:strRef>
              <c:f>Tabelle1!$C$1</c:f>
              <c:strCache>
                <c:ptCount val="1"/>
                <c:pt idx="0">
                  <c:v>aktuelle Relevanz</c:v>
                </c:pt>
              </c:strCache>
            </c:strRef>
          </c:tx>
          <c:invertIfNegative val="0"/>
          <c:cat>
            <c:strRef>
              <c:f>Tabelle1!$B$2:$B$17</c:f>
              <c:strCache>
                <c:ptCount val="14"/>
                <c:pt idx="0">
                  <c:v>KiJu mit unterschiedlicher politischer Einstellung</c:v>
                </c:pt>
                <c:pt idx="1">
                  <c:v>KiJu mit unterschiedlicher sexueller Orientierung</c:v>
                </c:pt>
                <c:pt idx="2">
                  <c:v>KiJU mit unterschiedlichen Religionen</c:v>
                </c:pt>
                <c:pt idx="3">
                  <c:v>arbeitssuchende Jugendliche</c:v>
                </c:pt>
                <c:pt idx="4">
                  <c:v>KiJu mit chronischen Erkrankungen</c:v>
                </c:pt>
                <c:pt idx="5">
                  <c:v>KiJu mit Beeinträchtigungen der Sinnesorgane</c:v>
                </c:pt>
                <c:pt idx="6">
                  <c:v>KiJu mit körperlichen Beeinträchtigungen</c:v>
                </c:pt>
                <c:pt idx="7">
                  <c:v>KiJu, die mit dem Gesetz in Konflikt geraten sind</c:v>
                </c:pt>
                <c:pt idx="8">
                  <c:v>KiJu mit Abhängigkeitsproblematik</c:v>
                </c:pt>
                <c:pt idx="9">
                  <c:v>KiJu mit kognitiven Beeinträchtigungen</c:v>
                </c:pt>
                <c:pt idx="10">
                  <c:v>KiJu mit psychischen Erkrankungen</c:v>
                </c:pt>
                <c:pt idx="11">
                  <c:v>Angehörige des Herkunftssystems</c:v>
                </c:pt>
                <c:pt idx="12">
                  <c:v>KiJu mit Migrationshintergrund</c:v>
                </c:pt>
                <c:pt idx="13">
                  <c:v>unbegleitete minderjährige Flüchtlinge</c:v>
                </c:pt>
              </c:strCache>
            </c:strRef>
          </c:cat>
          <c:val>
            <c:numRef>
              <c:f>Tabelle1!$C$2:$C$15</c:f>
              <c:numCache>
                <c:formatCode>0.0</c:formatCode>
                <c:ptCount val="14"/>
                <c:pt idx="0">
                  <c:v>48.3</c:v>
                </c:pt>
                <c:pt idx="1">
                  <c:v>53.2</c:v>
                </c:pt>
                <c:pt idx="2">
                  <c:v>56.3</c:v>
                </c:pt>
                <c:pt idx="3">
                  <c:v>62.4</c:v>
                </c:pt>
                <c:pt idx="4">
                  <c:v>62.4</c:v>
                </c:pt>
                <c:pt idx="5">
                  <c:v>64.099999999999994</c:v>
                </c:pt>
                <c:pt idx="6">
                  <c:v>66</c:v>
                </c:pt>
                <c:pt idx="7">
                  <c:v>66.7</c:v>
                </c:pt>
                <c:pt idx="8">
                  <c:v>68.3</c:v>
                </c:pt>
                <c:pt idx="9">
                  <c:v>69.599999999999994</c:v>
                </c:pt>
                <c:pt idx="10">
                  <c:v>74.2</c:v>
                </c:pt>
                <c:pt idx="11">
                  <c:v>76.099999999999994</c:v>
                </c:pt>
                <c:pt idx="12">
                  <c:v>78</c:v>
                </c:pt>
                <c:pt idx="13">
                  <c:v>86.7</c:v>
                </c:pt>
              </c:numCache>
            </c:numRef>
          </c:val>
        </c:ser>
        <c:ser>
          <c:idx val="1"/>
          <c:order val="1"/>
          <c:tx>
            <c:strRef>
              <c:f>Tabelle1!$D$1</c:f>
              <c:strCache>
                <c:ptCount val="1"/>
                <c:pt idx="0">
                  <c:v>zukünftige Relevanz</c:v>
                </c:pt>
              </c:strCache>
            </c:strRef>
          </c:tx>
          <c:invertIfNegative val="0"/>
          <c:cat>
            <c:strRef>
              <c:f>Tabelle1!$B$2:$B$17</c:f>
              <c:strCache>
                <c:ptCount val="14"/>
                <c:pt idx="0">
                  <c:v>KiJu mit unterschiedlicher politischer Einstellung</c:v>
                </c:pt>
                <c:pt idx="1">
                  <c:v>KiJu mit unterschiedlicher sexueller Orientierung</c:v>
                </c:pt>
                <c:pt idx="2">
                  <c:v>KiJU mit unterschiedlichen Religionen</c:v>
                </c:pt>
                <c:pt idx="3">
                  <c:v>arbeitssuchende Jugendliche</c:v>
                </c:pt>
                <c:pt idx="4">
                  <c:v>KiJu mit chronischen Erkrankungen</c:v>
                </c:pt>
                <c:pt idx="5">
                  <c:v>KiJu mit Beeinträchtigungen der Sinnesorgane</c:v>
                </c:pt>
                <c:pt idx="6">
                  <c:v>KiJu mit körperlichen Beeinträchtigungen</c:v>
                </c:pt>
                <c:pt idx="7">
                  <c:v>KiJu, die mit dem Gesetz in Konflikt geraten sind</c:v>
                </c:pt>
                <c:pt idx="8">
                  <c:v>KiJu mit Abhängigkeitsproblematik</c:v>
                </c:pt>
                <c:pt idx="9">
                  <c:v>KiJu mit kognitiven Beeinträchtigungen</c:v>
                </c:pt>
                <c:pt idx="10">
                  <c:v>KiJu mit psychischen Erkrankungen</c:v>
                </c:pt>
                <c:pt idx="11">
                  <c:v>Angehörige des Herkunftssystems</c:v>
                </c:pt>
                <c:pt idx="12">
                  <c:v>KiJu mit Migrationshintergrund</c:v>
                </c:pt>
                <c:pt idx="13">
                  <c:v>unbegleitete minderjährige Flüchtlinge</c:v>
                </c:pt>
              </c:strCache>
            </c:strRef>
          </c:cat>
          <c:val>
            <c:numRef>
              <c:f>Tabelle1!$D$2:$D$15</c:f>
              <c:numCache>
                <c:formatCode>0.0</c:formatCode>
                <c:ptCount val="14"/>
                <c:pt idx="0">
                  <c:v>48.9</c:v>
                </c:pt>
                <c:pt idx="1">
                  <c:v>51.5</c:v>
                </c:pt>
                <c:pt idx="2">
                  <c:v>62.2</c:v>
                </c:pt>
                <c:pt idx="3">
                  <c:v>72</c:v>
                </c:pt>
                <c:pt idx="4">
                  <c:v>59.4</c:v>
                </c:pt>
                <c:pt idx="5">
                  <c:v>55.2</c:v>
                </c:pt>
                <c:pt idx="6">
                  <c:v>61.3</c:v>
                </c:pt>
                <c:pt idx="7">
                  <c:v>68.5</c:v>
                </c:pt>
                <c:pt idx="8">
                  <c:v>68</c:v>
                </c:pt>
                <c:pt idx="9">
                  <c:v>60.5</c:v>
                </c:pt>
                <c:pt idx="10">
                  <c:v>75.400000000000006</c:v>
                </c:pt>
                <c:pt idx="11">
                  <c:v>78.900000000000006</c:v>
                </c:pt>
                <c:pt idx="12">
                  <c:v>84.4</c:v>
                </c:pt>
                <c:pt idx="13">
                  <c:v>87.9</c:v>
                </c:pt>
              </c:numCache>
            </c:numRef>
          </c:val>
        </c:ser>
        <c:dLbls>
          <c:showLegendKey val="0"/>
          <c:showVal val="1"/>
          <c:showCatName val="0"/>
          <c:showSerName val="0"/>
          <c:showPercent val="0"/>
          <c:showBubbleSize val="0"/>
        </c:dLbls>
        <c:gapWidth val="150"/>
        <c:overlap val="-25"/>
        <c:axId val="4507520"/>
        <c:axId val="4509056"/>
      </c:barChart>
      <c:catAx>
        <c:axId val="4507520"/>
        <c:scaling>
          <c:orientation val="minMax"/>
        </c:scaling>
        <c:delete val="0"/>
        <c:axPos val="l"/>
        <c:majorTickMark val="none"/>
        <c:minorTickMark val="none"/>
        <c:tickLblPos val="nextTo"/>
        <c:crossAx val="4509056"/>
        <c:crosses val="autoZero"/>
        <c:auto val="1"/>
        <c:lblAlgn val="ctr"/>
        <c:lblOffset val="100"/>
        <c:noMultiLvlLbl val="0"/>
      </c:catAx>
      <c:valAx>
        <c:axId val="4509056"/>
        <c:scaling>
          <c:orientation val="minMax"/>
          <c:max val="100"/>
          <c:min val="40"/>
        </c:scaling>
        <c:delete val="1"/>
        <c:axPos val="b"/>
        <c:numFmt formatCode="0.0" sourceLinked="1"/>
        <c:majorTickMark val="none"/>
        <c:minorTickMark val="none"/>
        <c:tickLblPos val="nextTo"/>
        <c:crossAx val="4507520"/>
        <c:crosses val="autoZero"/>
        <c:crossBetween val="between"/>
        <c:majorUnit val="10"/>
        <c:minorUnit val="4"/>
      </c:valAx>
    </c:plotArea>
    <c:legend>
      <c:legendPos val="t"/>
      <c:layout/>
      <c:overlay val="0"/>
      <c:txPr>
        <a:bodyPr/>
        <a:lstStyle/>
        <a:p>
          <a:pPr rtl="0">
            <a:defRPr/>
          </a:pPr>
          <a:endParaRPr lang="de-D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latin typeface="Arial" panose="020B0604020202020204" pitchFamily="34" charset="0"/>
                <a:cs typeface="Arial" panose="020B0604020202020204" pitchFamily="34" charset="0"/>
              </a:rPr>
              <a:t>Hindernisse</a:t>
            </a:r>
            <a:r>
              <a:rPr lang="en-US" sz="1800" baseline="0" dirty="0">
                <a:latin typeface="Arial" panose="020B0604020202020204" pitchFamily="34" charset="0"/>
                <a:cs typeface="Arial" panose="020B0604020202020204" pitchFamily="34" charset="0"/>
              </a:rPr>
              <a:t> von </a:t>
            </a:r>
            <a:r>
              <a:rPr lang="en-US" sz="1800" baseline="0" dirty="0" err="1">
                <a:latin typeface="Arial" panose="020B0604020202020204" pitchFamily="34" charset="0"/>
                <a:cs typeface="Arial" panose="020B0604020202020204" pitchFamily="34" charset="0"/>
              </a:rPr>
              <a:t>Inklusion</a:t>
            </a:r>
            <a:r>
              <a:rPr lang="en-US" sz="1800" baseline="0" dirty="0">
                <a:latin typeface="Arial" panose="020B0604020202020204" pitchFamily="34" charset="0"/>
                <a:cs typeface="Arial" panose="020B0604020202020204" pitchFamily="34" charset="0"/>
              </a:rPr>
              <a:t>, </a:t>
            </a:r>
            <a:endParaRPr lang="en-US" sz="1800" baseline="0" dirty="0" smtClean="0">
              <a:latin typeface="Arial" panose="020B0604020202020204" pitchFamily="34" charset="0"/>
              <a:cs typeface="Arial" panose="020B0604020202020204" pitchFamily="34" charset="0"/>
            </a:endParaRPr>
          </a:p>
          <a:p>
            <a:pPr>
              <a:defRPr/>
            </a:pPr>
            <a:r>
              <a:rPr lang="en-US" sz="1800" baseline="0" dirty="0" err="1" smtClean="0">
                <a:latin typeface="Arial" panose="020B0604020202020204" pitchFamily="34" charset="0"/>
                <a:cs typeface="Arial" panose="020B0604020202020204" pitchFamily="34" charset="0"/>
              </a:rPr>
              <a:t>Mittelwerte</a:t>
            </a:r>
            <a:r>
              <a:rPr lang="en-US" sz="1800" baseline="0" dirty="0" smtClean="0">
                <a:latin typeface="Arial" panose="020B0604020202020204" pitchFamily="34" charset="0"/>
                <a:cs typeface="Arial" panose="020B0604020202020204" pitchFamily="34" charset="0"/>
              </a:rPr>
              <a:t> </a:t>
            </a:r>
            <a:r>
              <a:rPr lang="en-US" sz="1800" baseline="0" dirty="0">
                <a:latin typeface="Arial" panose="020B0604020202020204" pitchFamily="34" charset="0"/>
                <a:cs typeface="Arial" panose="020B0604020202020204" pitchFamily="34" charset="0"/>
              </a:rPr>
              <a:t>der </a:t>
            </a:r>
            <a:r>
              <a:rPr lang="en-US" sz="1800" baseline="0" dirty="0" err="1">
                <a:latin typeface="Arial" panose="020B0604020202020204" pitchFamily="34" charset="0"/>
                <a:cs typeface="Arial" panose="020B0604020202020204" pitchFamily="34" charset="0"/>
              </a:rPr>
              <a:t>Itemskalen</a:t>
            </a:r>
            <a:r>
              <a:rPr lang="en-US" sz="1800" baseline="0" dirty="0">
                <a:latin typeface="Arial" panose="020B0604020202020204" pitchFamily="34" charset="0"/>
                <a:cs typeface="Arial" panose="020B0604020202020204" pitchFamily="34" charset="0"/>
              </a:rPr>
              <a:t>    </a:t>
            </a:r>
            <a:endParaRPr lang="en-US" sz="1800" baseline="0" dirty="0" smtClean="0">
              <a:latin typeface="Arial" panose="020B0604020202020204" pitchFamily="34" charset="0"/>
              <a:cs typeface="Arial" panose="020B0604020202020204" pitchFamily="34" charset="0"/>
            </a:endParaRPr>
          </a:p>
          <a:p>
            <a:pPr>
              <a:defRPr/>
            </a:pPr>
            <a:r>
              <a:rPr lang="en-US" sz="1800" baseline="0" dirty="0" smtClean="0">
                <a:latin typeface="Arial" panose="020B0604020202020204" pitchFamily="34" charset="0"/>
                <a:cs typeface="Arial" panose="020B0604020202020204" pitchFamily="34" charset="0"/>
              </a:rPr>
              <a:t> </a:t>
            </a:r>
            <a:r>
              <a:rPr lang="en-US" sz="1800" baseline="0" dirty="0">
                <a:latin typeface="Arial" panose="020B0604020202020204" pitchFamily="34" charset="0"/>
                <a:cs typeface="Arial" panose="020B0604020202020204" pitchFamily="34" charset="0"/>
              </a:rPr>
              <a:t>(1-100) N=60</a:t>
            </a:r>
            <a:endParaRPr lang="en-US" sz="1800" dirty="0">
              <a:latin typeface="Arial" panose="020B0604020202020204" pitchFamily="34" charset="0"/>
              <a:cs typeface="Arial" panose="020B0604020202020204" pitchFamily="34" charset="0"/>
            </a:endParaRPr>
          </a:p>
        </c:rich>
      </c:tx>
      <c:layout>
        <c:manualLayout>
          <c:xMode val="edge"/>
          <c:yMode val="edge"/>
          <c:x val="0.26363019902522716"/>
          <c:y val="0"/>
        </c:manualLayout>
      </c:layout>
      <c:overlay val="0"/>
    </c:title>
    <c:autoTitleDeleted val="0"/>
    <c:plotArea>
      <c:layout/>
      <c:barChart>
        <c:barDir val="bar"/>
        <c:grouping val="clustered"/>
        <c:varyColors val="0"/>
        <c:ser>
          <c:idx val="0"/>
          <c:order val="0"/>
          <c:tx>
            <c:strRef>
              <c:f>Tabelle1!$B$1</c:f>
              <c:strCache>
                <c:ptCount val="1"/>
                <c:pt idx="0">
                  <c:v>Datenreihe 1</c:v>
                </c:pt>
              </c:strCache>
            </c:strRef>
          </c:tx>
          <c:invertIfNegative val="0"/>
          <c:cat>
            <c:strRef>
              <c:f>Tabelle1!$A$2:$A$11</c:f>
              <c:strCache>
                <c:ptCount val="10"/>
                <c:pt idx="0">
                  <c:v>gruppendynamische Prozesse</c:v>
                </c:pt>
                <c:pt idx="1">
                  <c:v>parteipolitische Interessen</c:v>
                </c:pt>
                <c:pt idx="2">
                  <c:v>öffentliche Meinung</c:v>
                </c:pt>
                <c:pt idx="3">
                  <c:v>Föderalismus</c:v>
                </c:pt>
                <c:pt idx="4">
                  <c:v>gesellschaftliches Klima</c:v>
                </c:pt>
                <c:pt idx="5">
                  <c:v>räumliche/bauliche Gegebenheiten</c:v>
                </c:pt>
                <c:pt idx="6">
                  <c:v>zu wenig Personalressourcen</c:v>
                </c:pt>
                <c:pt idx="7">
                  <c:v>unklare Kompetenzverteiluung</c:v>
                </c:pt>
                <c:pt idx="8">
                  <c:v>Verantwortungsdelegation</c:v>
                </c:pt>
                <c:pt idx="9">
                  <c:v>unklare Finanzierungszuständigkeit</c:v>
                </c:pt>
              </c:strCache>
            </c:strRef>
          </c:cat>
          <c:val>
            <c:numRef>
              <c:f>Tabelle1!$B$2:$B$11</c:f>
              <c:numCache>
                <c:formatCode>0.0</c:formatCode>
                <c:ptCount val="10"/>
                <c:pt idx="0">
                  <c:v>45</c:v>
                </c:pt>
                <c:pt idx="1">
                  <c:v>46.3</c:v>
                </c:pt>
                <c:pt idx="2">
                  <c:v>46.3</c:v>
                </c:pt>
                <c:pt idx="3">
                  <c:v>49.5</c:v>
                </c:pt>
                <c:pt idx="4">
                  <c:v>49.5</c:v>
                </c:pt>
                <c:pt idx="5">
                  <c:v>49.6</c:v>
                </c:pt>
                <c:pt idx="6">
                  <c:v>52.3</c:v>
                </c:pt>
                <c:pt idx="7">
                  <c:v>72</c:v>
                </c:pt>
                <c:pt idx="8">
                  <c:v>73</c:v>
                </c:pt>
                <c:pt idx="9">
                  <c:v>79</c:v>
                </c:pt>
              </c:numCache>
            </c:numRef>
          </c:val>
        </c:ser>
        <c:dLbls>
          <c:showLegendKey val="0"/>
          <c:showVal val="1"/>
          <c:showCatName val="0"/>
          <c:showSerName val="0"/>
          <c:showPercent val="0"/>
          <c:showBubbleSize val="0"/>
        </c:dLbls>
        <c:gapWidth val="150"/>
        <c:overlap val="-25"/>
        <c:axId val="32142080"/>
        <c:axId val="32143616"/>
      </c:barChart>
      <c:catAx>
        <c:axId val="32142080"/>
        <c:scaling>
          <c:orientation val="minMax"/>
        </c:scaling>
        <c:delete val="0"/>
        <c:axPos val="l"/>
        <c:majorTickMark val="none"/>
        <c:minorTickMark val="none"/>
        <c:tickLblPos val="nextTo"/>
        <c:crossAx val="32143616"/>
        <c:crosses val="autoZero"/>
        <c:auto val="1"/>
        <c:lblAlgn val="ctr"/>
        <c:lblOffset val="100"/>
        <c:noMultiLvlLbl val="0"/>
      </c:catAx>
      <c:valAx>
        <c:axId val="32143616"/>
        <c:scaling>
          <c:orientation val="minMax"/>
          <c:min val="40"/>
        </c:scaling>
        <c:delete val="1"/>
        <c:axPos val="b"/>
        <c:numFmt formatCode="0.0" sourceLinked="1"/>
        <c:majorTickMark val="out"/>
        <c:minorTickMark val="none"/>
        <c:tickLblPos val="nextTo"/>
        <c:crossAx val="321420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err="1"/>
              <a:t>Defizite</a:t>
            </a:r>
            <a:r>
              <a:rPr lang="en-US" sz="2000" dirty="0"/>
              <a:t> und </a:t>
            </a:r>
            <a:r>
              <a:rPr lang="en-US" sz="2000" dirty="0" err="1"/>
              <a:t>Ressourcen</a:t>
            </a:r>
            <a:r>
              <a:rPr lang="en-US" sz="2000" baseline="0" dirty="0"/>
              <a:t> </a:t>
            </a:r>
            <a:r>
              <a:rPr lang="en-US" sz="2000" baseline="0" dirty="0" err="1"/>
              <a:t>relevanter</a:t>
            </a:r>
            <a:r>
              <a:rPr lang="en-US" sz="2000" baseline="0" dirty="0"/>
              <a:t> </a:t>
            </a:r>
            <a:r>
              <a:rPr lang="en-US" sz="2000" baseline="0" dirty="0" err="1"/>
              <a:t>Schnittstellen</a:t>
            </a:r>
            <a:r>
              <a:rPr lang="en-US" sz="2000" baseline="0" dirty="0"/>
              <a:t> </a:t>
            </a:r>
            <a:r>
              <a:rPr lang="en-US" sz="2000" baseline="0" dirty="0">
                <a:solidFill>
                  <a:sysClr val="windowText" lastClr="000000"/>
                </a:solidFill>
              </a:rPr>
              <a:t>(N=58)</a:t>
            </a:r>
            <a:endParaRPr lang="en-US" sz="2000" dirty="0">
              <a:solidFill>
                <a:sysClr val="windowText" lastClr="000000"/>
              </a:solidFill>
            </a:endParaRPr>
          </a:p>
        </c:rich>
      </c:tx>
      <c:layout>
        <c:manualLayout>
          <c:xMode val="edge"/>
          <c:yMode val="edge"/>
          <c:x val="0.10719027955781481"/>
          <c:y val="0"/>
        </c:manualLayout>
      </c:layout>
      <c:overlay val="0"/>
    </c:title>
    <c:autoTitleDeleted val="0"/>
    <c:plotArea>
      <c:layout/>
      <c:barChart>
        <c:barDir val="bar"/>
        <c:grouping val="clustered"/>
        <c:varyColors val="0"/>
        <c:ser>
          <c:idx val="0"/>
          <c:order val="0"/>
          <c:tx>
            <c:strRef>
              <c:f>Tabelle1!$B$1</c:f>
              <c:strCache>
                <c:ptCount val="1"/>
                <c:pt idx="0">
                  <c:v>Datenreihe 1</c:v>
                </c:pt>
              </c:strCache>
            </c:strRef>
          </c:tx>
          <c:invertIfNegative val="0"/>
          <c:dLbls>
            <c:dLblPos val="inEnd"/>
            <c:showLegendKey val="0"/>
            <c:showVal val="1"/>
            <c:showCatName val="0"/>
            <c:showSerName val="0"/>
            <c:showPercent val="0"/>
            <c:showBubbleSize val="0"/>
            <c:showLeaderLines val="0"/>
          </c:dLbls>
          <c:cat>
            <c:strRef>
              <c:f>Tabelle1!$A$2:$A$15</c:f>
              <c:strCache>
                <c:ptCount val="14"/>
                <c:pt idx="0">
                  <c:v>andere KJH-Einrichtungen</c:v>
                </c:pt>
                <c:pt idx="1">
                  <c:v>andere KJH-Träger</c:v>
                </c:pt>
                <c:pt idx="2">
                  <c:v>Gesundheitsbereich</c:v>
                </c:pt>
                <c:pt idx="3">
                  <c:v>SMS-Sozialministerium Service</c:v>
                </c:pt>
                <c:pt idx="4">
                  <c:v>Vereine</c:v>
                </c:pt>
                <c:pt idx="5">
                  <c:v>offene Jugendarbeit</c:v>
                </c:pt>
                <c:pt idx="6">
                  <c:v>Mindessicherung</c:v>
                </c:pt>
                <c:pt idx="7">
                  <c:v>Grundversorgung</c:v>
                </c:pt>
                <c:pt idx="8">
                  <c:v>Justiz</c:v>
                </c:pt>
                <c:pt idx="9">
                  <c:v>Arbeitsmarktservice</c:v>
                </c:pt>
                <c:pt idx="10">
                  <c:v>Kindergarten</c:v>
                </c:pt>
                <c:pt idx="11">
                  <c:v>Schule</c:v>
                </c:pt>
                <c:pt idx="12">
                  <c:v>Kinder- und Jugendpsychiatrie</c:v>
                </c:pt>
                <c:pt idx="13">
                  <c:v>Reha-Bereich</c:v>
                </c:pt>
              </c:strCache>
            </c:strRef>
          </c:cat>
          <c:val>
            <c:numRef>
              <c:f>Tabelle1!$B$2:$B$15</c:f>
              <c:numCache>
                <c:formatCode>General</c:formatCode>
                <c:ptCount val="14"/>
                <c:pt idx="0">
                  <c:v>10</c:v>
                </c:pt>
                <c:pt idx="1">
                  <c:v>9.6</c:v>
                </c:pt>
                <c:pt idx="2">
                  <c:v>-4.5</c:v>
                </c:pt>
                <c:pt idx="3">
                  <c:v>-4.3</c:v>
                </c:pt>
                <c:pt idx="4">
                  <c:v>7.4</c:v>
                </c:pt>
                <c:pt idx="5">
                  <c:v>14.5</c:v>
                </c:pt>
                <c:pt idx="6">
                  <c:v>-6.6</c:v>
                </c:pt>
                <c:pt idx="7">
                  <c:v>-9.9</c:v>
                </c:pt>
                <c:pt idx="8">
                  <c:v>-10.5</c:v>
                </c:pt>
                <c:pt idx="9">
                  <c:v>-9.5</c:v>
                </c:pt>
                <c:pt idx="10">
                  <c:v>4.4000000000000004</c:v>
                </c:pt>
                <c:pt idx="11">
                  <c:v>-1.9</c:v>
                </c:pt>
                <c:pt idx="12">
                  <c:v>-6.5</c:v>
                </c:pt>
                <c:pt idx="13">
                  <c:v>-8.1</c:v>
                </c:pt>
              </c:numCache>
            </c:numRef>
          </c:val>
        </c:ser>
        <c:dLbls>
          <c:showLegendKey val="0"/>
          <c:showVal val="1"/>
          <c:showCatName val="0"/>
          <c:showSerName val="0"/>
          <c:showPercent val="0"/>
          <c:showBubbleSize val="0"/>
        </c:dLbls>
        <c:gapWidth val="75"/>
        <c:overlap val="40"/>
        <c:axId val="32189824"/>
        <c:axId val="32225536"/>
      </c:barChart>
      <c:catAx>
        <c:axId val="32189824"/>
        <c:scaling>
          <c:orientation val="minMax"/>
        </c:scaling>
        <c:delete val="0"/>
        <c:axPos val="l"/>
        <c:majorTickMark val="none"/>
        <c:minorTickMark val="none"/>
        <c:tickLblPos val="high"/>
        <c:crossAx val="32225536"/>
        <c:crosses val="autoZero"/>
        <c:auto val="0"/>
        <c:lblAlgn val="ctr"/>
        <c:lblOffset val="100"/>
        <c:noMultiLvlLbl val="0"/>
      </c:catAx>
      <c:valAx>
        <c:axId val="32225536"/>
        <c:scaling>
          <c:orientation val="minMax"/>
        </c:scaling>
        <c:delete val="0"/>
        <c:axPos val="b"/>
        <c:majorGridlines/>
        <c:numFmt formatCode="General" sourceLinked="1"/>
        <c:majorTickMark val="none"/>
        <c:minorTickMark val="none"/>
        <c:tickLblPos val="nextTo"/>
        <c:crossAx val="3218982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0337E1-DE87-4584-ACA4-E55B2ECA5AC3}" type="datetimeFigureOut">
              <a:rPr lang="en-GB" smtClean="0"/>
              <a:t>07/04/2016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8B783C3-592A-41DA-ACF7-6E45FCB21464}" type="slidenum">
              <a:rPr lang="en-GB" smtClean="0"/>
              <a:t>‹Nr.›</a:t>
            </a:fld>
            <a:endParaRPr lang="en-GB"/>
          </a:p>
        </p:txBody>
      </p:sp>
    </p:spTree>
    <p:extLst>
      <p:ext uri="{BB962C8B-B14F-4D97-AF65-F5344CB8AC3E}">
        <p14:creationId xmlns:p14="http://schemas.microsoft.com/office/powerpoint/2010/main" val="183090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2"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de-DE"/>
          </a:p>
        </p:txBody>
      </p:sp>
      <p:sp>
        <p:nvSpPr>
          <p:cNvPr id="32771" name="Rectangle 3"/>
          <p:cNvSpPr>
            <a:spLocks noGrp="1" noChangeArrowheads="1"/>
          </p:cNvSpPr>
          <p:nvPr>
            <p:ph type="dt" idx="1"/>
          </p:nvPr>
        </p:nvSpPr>
        <p:spPr bwMode="auto">
          <a:xfrm>
            <a:off x="3850445"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FC7EC0F-71F4-42AD-9C8B-9AA3F0D2AFEE}" type="datetimeFigureOut">
              <a:rPr lang="de-DE"/>
              <a:pPr/>
              <a:t>07.04.2016</a:t>
            </a:fld>
            <a:endParaRPr lang="de-DE"/>
          </a:p>
        </p:txBody>
      </p:sp>
      <p:sp>
        <p:nvSpPr>
          <p:cNvPr id="327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2774" name="Rectangle 6"/>
          <p:cNvSpPr>
            <a:spLocks noGrp="1" noChangeArrowheads="1"/>
          </p:cNvSpPr>
          <p:nvPr>
            <p:ph type="ftr" sz="quarter" idx="4"/>
          </p:nvPr>
        </p:nvSpPr>
        <p:spPr bwMode="auto">
          <a:xfrm>
            <a:off x="2"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de-DE"/>
          </a:p>
        </p:txBody>
      </p:sp>
      <p:sp>
        <p:nvSpPr>
          <p:cNvPr id="32775" name="Rectangle 7"/>
          <p:cNvSpPr>
            <a:spLocks noGrp="1" noChangeArrowheads="1"/>
          </p:cNvSpPr>
          <p:nvPr>
            <p:ph type="sldNum" sz="quarter" idx="5"/>
          </p:nvPr>
        </p:nvSpPr>
        <p:spPr bwMode="auto">
          <a:xfrm>
            <a:off x="3850445"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F10C6A4-BDA5-404C-B89A-F0D42518BAE8}" type="slidenum">
              <a:rPr lang="de-DE"/>
              <a:pPr/>
              <a:t>‹Nr.›</a:t>
            </a:fld>
            <a:endParaRPr lang="de-DE"/>
          </a:p>
        </p:txBody>
      </p:sp>
    </p:spTree>
    <p:extLst>
      <p:ext uri="{BB962C8B-B14F-4D97-AF65-F5344CB8AC3E}">
        <p14:creationId xmlns:p14="http://schemas.microsoft.com/office/powerpoint/2010/main" val="28635212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a:t>
            </a:fld>
            <a:endParaRPr lang="de-DE"/>
          </a:p>
        </p:txBody>
      </p:sp>
    </p:spTree>
    <p:extLst>
      <p:ext uri="{BB962C8B-B14F-4D97-AF65-F5344CB8AC3E}">
        <p14:creationId xmlns:p14="http://schemas.microsoft.com/office/powerpoint/2010/main" val="168576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Geschwisterthematik im</a:t>
            </a:r>
            <a:r>
              <a:rPr lang="de-DE" baseline="0" dirty="0" smtClean="0"/>
              <a:t> ersten Beispiel herausstreichen</a:t>
            </a:r>
          </a:p>
          <a:p>
            <a:endParaRPr lang="de-DE" baseline="0" dirty="0" smtClean="0"/>
          </a:p>
          <a:p>
            <a:r>
              <a:rPr lang="de-DE" baseline="0" dirty="0" smtClean="0"/>
              <a:t>Zweites Beispiel behandelt </a:t>
            </a:r>
            <a:r>
              <a:rPr lang="de-DE" baseline="0" dirty="0" err="1" smtClean="0"/>
              <a:t>umF</a:t>
            </a:r>
            <a:r>
              <a:rPr lang="de-DE" baseline="0" dirty="0" smtClean="0"/>
              <a:t>-Thematik und die Vorteile, wenn junge </a:t>
            </a:r>
            <a:r>
              <a:rPr lang="de-DE" baseline="0" dirty="0" err="1" smtClean="0"/>
              <a:t>Flüchtlionge</a:t>
            </a:r>
            <a:r>
              <a:rPr lang="de-DE" baseline="0" dirty="0" smtClean="0"/>
              <a:t> gemeinsam mit österreichischen Jugendlichen betreut werden.</a:t>
            </a:r>
          </a:p>
          <a:p>
            <a:endParaRPr lang="de-DE" baseline="0" dirty="0" smtClean="0"/>
          </a:p>
          <a:p>
            <a:r>
              <a:rPr lang="de-DE" baseline="0" dirty="0" smtClean="0"/>
              <a:t>Die nächste Folie geht auf die Bedingungen für die gelungenen Fallbeispiele ein.</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10</a:t>
            </a:fld>
            <a:endParaRPr lang="de-DE"/>
          </a:p>
        </p:txBody>
      </p:sp>
    </p:spTree>
    <p:extLst>
      <p:ext uri="{BB962C8B-B14F-4D97-AF65-F5344CB8AC3E}">
        <p14:creationId xmlns:p14="http://schemas.microsoft.com/office/powerpoint/2010/main" val="264321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Fallbeispiele Bedingungen: Kooperation zwischen einzelnen Bereichen,</a:t>
            </a:r>
            <a:r>
              <a:rPr lang="de-DE" baseline="0" dirty="0" smtClean="0"/>
              <a:t> wie mobil, stationär und teilstationär, aber auch zwischen verschiedenen Hilfesystemen, wie KJH, </a:t>
            </a:r>
            <a:r>
              <a:rPr lang="de-DE" baseline="0" dirty="0" err="1" smtClean="0"/>
              <a:t>KiJu</a:t>
            </a:r>
            <a:r>
              <a:rPr lang="de-DE" baseline="0" dirty="0" smtClean="0"/>
              <a:t>-Psychiatrie</a:t>
            </a:r>
          </a:p>
          <a:p>
            <a:endParaRPr lang="de-DE" baseline="0" dirty="0" smtClean="0"/>
          </a:p>
          <a:p>
            <a:r>
              <a:rPr lang="de-DE" baseline="0" dirty="0" smtClean="0"/>
              <a:t>Engagement von Fachkräften: Hier wird von den </a:t>
            </a:r>
            <a:r>
              <a:rPr lang="de-DE" baseline="0" dirty="0" err="1" smtClean="0"/>
              <a:t>ExpertInnen</a:t>
            </a:r>
            <a:r>
              <a:rPr lang="de-DE" baseline="0" dirty="0" smtClean="0"/>
              <a:t> </a:t>
            </a:r>
            <a:r>
              <a:rPr lang="de-DE" baseline="0" dirty="0" err="1" smtClean="0"/>
              <a:t>zB</a:t>
            </a:r>
            <a:r>
              <a:rPr lang="de-DE" baseline="0" dirty="0" smtClean="0"/>
              <a:t> berichtet, dass </a:t>
            </a:r>
            <a:r>
              <a:rPr lang="de-DE" i="1" baseline="0" dirty="0" smtClean="0"/>
              <a:t>ein Jugendlicher mit Auffälligkeiten im psychosozialen Bereich weiter im Rahmen der KJH betreut werden konnte, weil sich die Sozialarbeiterin sehr dafür einsetzte…</a:t>
            </a:r>
            <a:endParaRPr lang="de-DE" i="1"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11</a:t>
            </a:fld>
            <a:endParaRPr lang="de-DE"/>
          </a:p>
        </p:txBody>
      </p:sp>
    </p:spTree>
    <p:extLst>
      <p:ext uri="{BB962C8B-B14F-4D97-AF65-F5344CB8AC3E}">
        <p14:creationId xmlns:p14="http://schemas.microsoft.com/office/powerpoint/2010/main" val="312103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kann</a:t>
            </a:r>
            <a:r>
              <a:rPr lang="de-DE" baseline="0" dirty="0" smtClean="0"/>
              <a:t> es mehr dieser gelungenen Fallbeispiele geben? Die einzelnen Blasen genauer Beschreiben, eventuell auch die Größe.</a:t>
            </a:r>
          </a:p>
          <a:p>
            <a:endParaRPr lang="de-DE" sz="1200" b="0" i="0" u="none" strike="noStrike" kern="1200" baseline="0" dirty="0" smtClean="0">
              <a:solidFill>
                <a:schemeClr val="tx1"/>
              </a:solidFill>
              <a:latin typeface="Calibri" pitchFamily="34" charset="0"/>
              <a:ea typeface="+mn-ea"/>
              <a:cs typeface="+mn-cs"/>
            </a:endParaRPr>
          </a:p>
          <a:p>
            <a:r>
              <a:rPr lang="de-DE" sz="1200" b="1" i="0" u="none" strike="noStrike" kern="1200" baseline="0" dirty="0" smtClean="0">
                <a:solidFill>
                  <a:schemeClr val="tx1"/>
                </a:solidFill>
                <a:latin typeface="Calibri" pitchFamily="34" charset="0"/>
                <a:ea typeface="+mn-ea"/>
                <a:cs typeface="+mn-cs"/>
              </a:rPr>
              <a:t>Individuelle Förderung: </a:t>
            </a:r>
            <a:r>
              <a:rPr lang="de-DE" sz="1200" b="0" i="0" u="none" strike="noStrike" kern="1200" baseline="0" dirty="0" smtClean="0">
                <a:solidFill>
                  <a:schemeClr val="tx1"/>
                </a:solidFill>
                <a:latin typeface="Calibri" pitchFamily="34" charset="0"/>
                <a:ea typeface="+mn-ea"/>
                <a:cs typeface="+mn-cs"/>
              </a:rPr>
              <a:t>Hier wurden z. B. Maßnahmen wie Sprachförderung, persönliche Assistenz, interkulturelle Mediation, </a:t>
            </a:r>
            <a:r>
              <a:rPr lang="de-DE" sz="1200" b="0" i="0" u="none" strike="noStrike" kern="1200" baseline="0" dirty="0" err="1" smtClean="0">
                <a:solidFill>
                  <a:schemeClr val="tx1"/>
                </a:solidFill>
                <a:latin typeface="Calibri" pitchFamily="34" charset="0"/>
                <a:ea typeface="+mn-ea"/>
                <a:cs typeface="+mn-cs"/>
              </a:rPr>
              <a:t>Mentoringprojekte</a:t>
            </a:r>
            <a:r>
              <a:rPr lang="de-DE" sz="1200" b="0" i="0" u="none" strike="noStrike" kern="1200" baseline="0" dirty="0" smtClean="0">
                <a:solidFill>
                  <a:schemeClr val="tx1"/>
                </a:solidFill>
                <a:latin typeface="Calibri" pitchFamily="34" charset="0"/>
                <a:ea typeface="+mn-ea"/>
                <a:cs typeface="+mn-cs"/>
              </a:rPr>
              <a:t>, </a:t>
            </a:r>
            <a:r>
              <a:rPr lang="de-DE" sz="1200" b="0" i="0" u="none" strike="noStrike" kern="1200" baseline="0" dirty="0" err="1" smtClean="0">
                <a:solidFill>
                  <a:schemeClr val="tx1"/>
                </a:solidFill>
                <a:latin typeface="Calibri" pitchFamily="34" charset="0"/>
                <a:ea typeface="+mn-ea"/>
                <a:cs typeface="+mn-cs"/>
              </a:rPr>
              <a:t>BezugsbetreuerInnensysteme</a:t>
            </a:r>
            <a:r>
              <a:rPr lang="de-DE" sz="1200" b="0" i="0" u="none" strike="noStrike" kern="1200" baseline="0" dirty="0" smtClean="0">
                <a:solidFill>
                  <a:schemeClr val="tx1"/>
                </a:solidFill>
                <a:latin typeface="Calibri" pitchFamily="34" charset="0"/>
                <a:ea typeface="+mn-ea"/>
                <a:cs typeface="+mn-cs"/>
              </a:rPr>
              <a:t> oder Ähnliches genannt. Diese Maßnahmen können laut den befragten </a:t>
            </a:r>
            <a:r>
              <a:rPr lang="de-DE" sz="1200" b="0" i="0" u="none" strike="noStrike" kern="1200" baseline="0" dirty="0" err="1" smtClean="0">
                <a:solidFill>
                  <a:schemeClr val="tx1"/>
                </a:solidFill>
                <a:latin typeface="Calibri" pitchFamily="34" charset="0"/>
                <a:ea typeface="+mn-ea"/>
                <a:cs typeface="+mn-cs"/>
              </a:rPr>
              <a:t>ExpertInnen</a:t>
            </a:r>
            <a:r>
              <a:rPr lang="de-DE" sz="1200" b="0" i="0" u="none" strike="noStrike" kern="1200" baseline="0" dirty="0" smtClean="0">
                <a:solidFill>
                  <a:schemeClr val="tx1"/>
                </a:solidFill>
                <a:latin typeface="Calibri" pitchFamily="34" charset="0"/>
                <a:ea typeface="+mn-ea"/>
                <a:cs typeface="+mn-cs"/>
              </a:rPr>
              <a:t> Inklusion fördern. </a:t>
            </a:r>
          </a:p>
          <a:p>
            <a:r>
              <a:rPr lang="de-DE" sz="1200" b="0" i="0" u="none" strike="noStrike" kern="1200" baseline="0" dirty="0" smtClean="0">
                <a:solidFill>
                  <a:schemeClr val="tx1"/>
                </a:solidFill>
                <a:latin typeface="Calibri" pitchFamily="34" charset="0"/>
                <a:ea typeface="+mn-ea"/>
                <a:cs typeface="+mn-cs"/>
              </a:rPr>
              <a:t> </a:t>
            </a:r>
            <a:r>
              <a:rPr lang="de-DE" sz="1200" b="1" i="0" u="none" strike="noStrike" kern="1200" baseline="0" dirty="0" smtClean="0">
                <a:solidFill>
                  <a:schemeClr val="tx1"/>
                </a:solidFill>
                <a:latin typeface="Calibri" pitchFamily="34" charset="0"/>
                <a:ea typeface="+mn-ea"/>
                <a:cs typeface="+mn-cs"/>
              </a:rPr>
              <a:t>Vernetzung und Schnittstellenmanagement: </a:t>
            </a:r>
            <a:r>
              <a:rPr lang="de-DE" sz="1200" b="0" i="0" u="none" strike="noStrike" kern="1200" baseline="0" dirty="0" smtClean="0">
                <a:solidFill>
                  <a:schemeClr val="tx1"/>
                </a:solidFill>
                <a:latin typeface="Calibri" pitchFamily="34" charset="0"/>
                <a:ea typeface="+mn-ea"/>
                <a:cs typeface="+mn-cs"/>
              </a:rPr>
              <a:t>In diesem Cluster finden sich viele verschiedene Nennungen, die sich auf unterschiedliche Ebenen von Kooperation und Vernetzung beziehen. Auf der einen Seite etwa Vernetzung zwischen Kinder- und Jugendhilfe-Einrichtungen aber auch Vernetzung zwischen behördlichen Zuständigkeitsbereichen wie etwa der Kinder- und Jugendhilfe mit dem Gesundheitswesen bzw. der Kinder- und Jugendpsychiatrie. Die Forderung nach mehr Vernetzung oder einem aktiven Schnittstellenmanagement der beteiligten </a:t>
            </a:r>
            <a:r>
              <a:rPr lang="de-DE" sz="1200" b="0" i="0" u="none" strike="noStrike" kern="1200" baseline="0" dirty="0" err="1" smtClean="0">
                <a:solidFill>
                  <a:schemeClr val="tx1"/>
                </a:solidFill>
                <a:latin typeface="Calibri" pitchFamily="34" charset="0"/>
                <a:ea typeface="+mn-ea"/>
                <a:cs typeface="+mn-cs"/>
              </a:rPr>
              <a:t>AkteurInnen</a:t>
            </a:r>
            <a:r>
              <a:rPr lang="de-DE" sz="1200" b="0" i="0" u="none" strike="noStrike" kern="1200" baseline="0" dirty="0" smtClean="0">
                <a:solidFill>
                  <a:schemeClr val="tx1"/>
                </a:solidFill>
                <a:latin typeface="Calibri" pitchFamily="34" charset="0"/>
                <a:ea typeface="+mn-ea"/>
                <a:cs typeface="+mn-cs"/>
              </a:rPr>
              <a:t> ist im Fachdiskurs nicht neu, allerdings scheint sie besonders wichtig, wenn Inklusion gefördert werden soll bzw. wenn es um die Schaffung von inklusiven Angeboten/Einrichtungen geht, die an der Schnittstelle von verschiedenen behördlichen Zuständigkeitsbereichen liegen.6 </a:t>
            </a:r>
          </a:p>
          <a:p>
            <a:r>
              <a:rPr lang="de-DE" sz="1200" b="0" i="0" u="none" strike="noStrike" kern="1200" baseline="0" dirty="0" smtClean="0">
                <a:solidFill>
                  <a:schemeClr val="tx1"/>
                </a:solidFill>
                <a:latin typeface="Calibri" pitchFamily="34" charset="0"/>
                <a:ea typeface="+mn-ea"/>
                <a:cs typeface="+mn-cs"/>
              </a:rPr>
              <a:t> </a:t>
            </a:r>
            <a:r>
              <a:rPr lang="de-DE" sz="1200" b="1" i="0" u="none" strike="noStrike" kern="1200" baseline="0" dirty="0" smtClean="0">
                <a:solidFill>
                  <a:schemeClr val="tx1"/>
                </a:solidFill>
                <a:latin typeface="Calibri" pitchFamily="34" charset="0"/>
                <a:ea typeface="+mn-ea"/>
                <a:cs typeface="+mn-cs"/>
              </a:rPr>
              <a:t>Personal: </a:t>
            </a:r>
            <a:r>
              <a:rPr lang="de-DE" sz="1200" b="0" i="0" u="none" strike="noStrike" kern="1200" baseline="0" dirty="0" smtClean="0">
                <a:solidFill>
                  <a:schemeClr val="tx1"/>
                </a:solidFill>
                <a:latin typeface="Calibri" pitchFamily="34" charset="0"/>
                <a:ea typeface="+mn-ea"/>
                <a:cs typeface="+mn-cs"/>
              </a:rPr>
              <a:t>Ein weiterer großer Bereich der von den </a:t>
            </a:r>
            <a:r>
              <a:rPr lang="de-DE" sz="1200" b="0" i="0" u="none" strike="noStrike" kern="1200" baseline="0" dirty="0" err="1" smtClean="0">
                <a:solidFill>
                  <a:schemeClr val="tx1"/>
                </a:solidFill>
                <a:latin typeface="Calibri" pitchFamily="34" charset="0"/>
                <a:ea typeface="+mn-ea"/>
                <a:cs typeface="+mn-cs"/>
              </a:rPr>
              <a:t>ExpertInnen</a:t>
            </a:r>
            <a:r>
              <a:rPr lang="de-DE" sz="1200" b="0" i="0" u="none" strike="noStrike" kern="1200" baseline="0" dirty="0" smtClean="0">
                <a:solidFill>
                  <a:schemeClr val="tx1"/>
                </a:solidFill>
                <a:latin typeface="Calibri" pitchFamily="34" charset="0"/>
                <a:ea typeface="+mn-ea"/>
                <a:cs typeface="+mn-cs"/>
              </a:rPr>
              <a:t> genannt wurde, betrifft das Personal. Auf der einen Seite werden spezielle Ausbildungen und Kompetenzen genannt, die als inklusionsfördernd angesehen werden wie z. B. </a:t>
            </a:r>
            <a:r>
              <a:rPr lang="de-DE" sz="1200" b="0" i="0" u="none" strike="noStrike" kern="1200" baseline="0" dirty="0" err="1" smtClean="0">
                <a:solidFill>
                  <a:schemeClr val="tx1"/>
                </a:solidFill>
                <a:latin typeface="Calibri" pitchFamily="34" charset="0"/>
                <a:ea typeface="+mn-ea"/>
                <a:cs typeface="+mn-cs"/>
              </a:rPr>
              <a:t>Traumapädagogik</a:t>
            </a:r>
            <a:r>
              <a:rPr lang="de-DE" sz="1200" b="0" i="0" u="none" strike="noStrike" kern="1200" baseline="0" dirty="0" smtClean="0">
                <a:solidFill>
                  <a:schemeClr val="tx1"/>
                </a:solidFill>
                <a:latin typeface="Calibri" pitchFamily="34" charset="0"/>
                <a:ea typeface="+mn-ea"/>
                <a:cs typeface="+mn-cs"/>
              </a:rPr>
              <a:t> oder systemisches Arbeiten. Auf der anderen Seite wurden die Forderung nach generell mehr Personalressourcen formuliert wie auch die Förderung von Haltungen oder Einstellungen, die der Umsetzung von Inklusion positiv gegenüber stehen. </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12</a:t>
            </a:fld>
            <a:endParaRPr lang="de-DE"/>
          </a:p>
        </p:txBody>
      </p:sp>
    </p:spTree>
    <p:extLst>
      <p:ext uri="{BB962C8B-B14F-4D97-AF65-F5344CB8AC3E}">
        <p14:creationId xmlns:p14="http://schemas.microsoft.com/office/powerpoint/2010/main" val="354111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Nicht gelungene Fallbeispiele – </a:t>
            </a:r>
          </a:p>
        </p:txBody>
      </p:sp>
      <p:sp>
        <p:nvSpPr>
          <p:cNvPr id="4" name="Foliennummernplatzhalter 3"/>
          <p:cNvSpPr>
            <a:spLocks noGrp="1"/>
          </p:cNvSpPr>
          <p:nvPr>
            <p:ph type="sldNum" sz="quarter" idx="10"/>
          </p:nvPr>
        </p:nvSpPr>
        <p:spPr/>
        <p:txBody>
          <a:bodyPr/>
          <a:lstStyle/>
          <a:p>
            <a:fld id="{FF10C6A4-BDA5-404C-B89A-F0D42518BAE8}" type="slidenum">
              <a:rPr lang="de-DE" smtClean="0"/>
              <a:pPr/>
              <a:t>13</a:t>
            </a:fld>
            <a:endParaRPr lang="de-DE"/>
          </a:p>
        </p:txBody>
      </p:sp>
    </p:spTree>
    <p:extLst>
      <p:ext uri="{BB962C8B-B14F-4D97-AF65-F5344CB8AC3E}">
        <p14:creationId xmlns:p14="http://schemas.microsoft.com/office/powerpoint/2010/main" val="1941143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Bedingungen für nicht gelungene</a:t>
            </a:r>
            <a:r>
              <a:rPr lang="de-DE" baseline="0" dirty="0" smtClean="0"/>
              <a:t> Fallbeispiele: </a:t>
            </a:r>
          </a:p>
          <a:p>
            <a:r>
              <a:rPr lang="de-DE" baseline="0" dirty="0" smtClean="0"/>
              <a:t>Fehlende Ressourcen (speziell bei </a:t>
            </a:r>
            <a:r>
              <a:rPr lang="de-DE" baseline="0" dirty="0" err="1" smtClean="0"/>
              <a:t>KiJu</a:t>
            </a:r>
            <a:r>
              <a:rPr lang="de-DE" baseline="0" dirty="0" smtClean="0"/>
              <a:t> mit psychiatrischen Diagnosen), </a:t>
            </a:r>
          </a:p>
          <a:p>
            <a:r>
              <a:rPr lang="de-DE" baseline="0" dirty="0" smtClean="0"/>
              <a:t>Fehlende Zuständigkeiten und Kooperation (</a:t>
            </a:r>
            <a:r>
              <a:rPr lang="de-DE" baseline="0" dirty="0" err="1" smtClean="0"/>
              <a:t>u.A.</a:t>
            </a:r>
            <a:r>
              <a:rPr lang="de-DE" baseline="0" dirty="0" smtClean="0"/>
              <a:t> bei straffällig gewordenen Jugendlichen), </a:t>
            </a:r>
          </a:p>
          <a:p>
            <a:r>
              <a:rPr lang="de-DE" baseline="0" dirty="0" smtClean="0"/>
              <a:t>Altersgrenzen (Chancenminderung durch Herausfallen aus der KJH, siehe 18plus)</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14</a:t>
            </a:fld>
            <a:endParaRPr lang="de-DE"/>
          </a:p>
        </p:txBody>
      </p:sp>
    </p:spTree>
    <p:extLst>
      <p:ext uri="{BB962C8B-B14F-4D97-AF65-F5344CB8AC3E}">
        <p14:creationId xmlns:p14="http://schemas.microsoft.com/office/powerpoint/2010/main" val="1933897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Hindernisse von Inklusion</a:t>
            </a:r>
            <a:r>
              <a:rPr lang="de-DE" baseline="0" dirty="0" smtClean="0"/>
              <a:t> – Wie kam es zu den nicht gelungenen Fallbeispielen. </a:t>
            </a:r>
          </a:p>
          <a:p>
            <a:endParaRPr lang="de-DE" baseline="0" dirty="0" smtClean="0"/>
          </a:p>
          <a:p>
            <a:r>
              <a:rPr lang="de-DE" baseline="0" dirty="0" smtClean="0"/>
              <a:t>Die größten Hindernisse liegen demnach in einem Bereich, den ich als Schnittstellenproblematik bezeichnen würde. Auf der nächsten Folie finden sich dazu noch genauere Ausführungen.</a:t>
            </a:r>
          </a:p>
          <a:p>
            <a:endParaRPr lang="de-DE" baseline="0" dirty="0" smtClean="0"/>
          </a:p>
          <a:p>
            <a:r>
              <a:rPr lang="de-DE" baseline="0" dirty="0" smtClean="0"/>
              <a:t>Offene Fragen:</a:t>
            </a:r>
            <a:r>
              <a:rPr lang="de-DE" sz="1200" dirty="0" smtClean="0">
                <a:effectLst/>
                <a:latin typeface="Arial"/>
                <a:ea typeface="Calibri"/>
                <a:cs typeface="Arial"/>
              </a:rPr>
              <a:t> drei große Bereiche, die von den </a:t>
            </a:r>
            <a:r>
              <a:rPr lang="de-DE" sz="1200" dirty="0" err="1" smtClean="0">
                <a:effectLst/>
                <a:latin typeface="Arial"/>
                <a:ea typeface="Calibri"/>
                <a:cs typeface="Arial"/>
              </a:rPr>
              <a:t>ExpertInnen</a:t>
            </a:r>
            <a:r>
              <a:rPr lang="de-DE" sz="1200" dirty="0" smtClean="0">
                <a:effectLst/>
                <a:latin typeface="Arial"/>
                <a:ea typeface="Calibri"/>
                <a:cs typeface="Arial"/>
              </a:rPr>
              <a:t> genannt wurden. Der größte Bereich ist jener, der unter „gesetzlichen/politischen Rahmenbedingungen und Meinungsklima“ zusammengefasst ist. Interessant dabei ist, dass der Bereich Meinungen und Haltungen beim Personal auch relativ häufig genannt wurde. Insgesamt dürften die </a:t>
            </a:r>
            <a:r>
              <a:rPr lang="de-DE" sz="1200" dirty="0" err="1" smtClean="0">
                <a:effectLst/>
                <a:latin typeface="Arial"/>
                <a:ea typeface="Calibri"/>
                <a:cs typeface="Arial"/>
              </a:rPr>
              <a:t>ExpertInnen</a:t>
            </a:r>
            <a:r>
              <a:rPr lang="de-DE" sz="1200" dirty="0" smtClean="0">
                <a:effectLst/>
                <a:latin typeface="Arial"/>
                <a:ea typeface="Calibri"/>
                <a:cs typeface="Arial"/>
              </a:rPr>
              <a:t> also die Meinungen und Einstellungen auf der Makroebene (z. B. der Gesellschaft, der Politik, des Verwaltungsapparates oder auch der strategischen Ausrichtung von Kinder- und Jugendhilfe-Einrichtungen) und auf der Mikroebene (z. B. in Wohngruppen oder anderen Angeboten) als maßgebliche Hindernisse empfinden. Der zweite große Bereich betrifft ebenfalls das Personal: diesmal die Qualifikationen der MitarbeiterInnen. Das könnte dahingehend interpretiert werden, dass inklusive Einrichtungen MitarbeiterInnen mit speziellen Qualifikationen brauchen, diese aber nur schwer zu finden oder zu halten sind. Vergleichsweise wenig Rolle dürften konzeptuelle Einschränkungen spielen, wohl auch weil Konzepte veränderbar sind. Unter sonstigen Hindernissen wurden z. B. „Hierarchien in den Berufsgruppen in der Kinder- und Jugendhilfe“ und „wenig Zusammenarbeit zwischen Praxis und Wissenschaft“ genannt.</a:t>
            </a:r>
            <a:endParaRPr lang="de-DE" sz="1200" dirty="0" smtClean="0">
              <a:effectLst/>
              <a:latin typeface="Arial"/>
              <a:ea typeface="Calibri"/>
              <a:cs typeface="Times New Roman"/>
            </a:endParaRP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15</a:t>
            </a:fld>
            <a:endParaRPr lang="de-DE"/>
          </a:p>
        </p:txBody>
      </p:sp>
    </p:spTree>
    <p:extLst>
      <p:ext uri="{BB962C8B-B14F-4D97-AF65-F5344CB8AC3E}">
        <p14:creationId xmlns:p14="http://schemas.microsoft.com/office/powerpoint/2010/main" val="229997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Skala erklären</a:t>
            </a:r>
          </a:p>
          <a:p>
            <a:endParaRPr lang="de-DE" dirty="0" smtClean="0"/>
          </a:p>
          <a:p>
            <a:r>
              <a:rPr lang="de-DE" dirty="0" smtClean="0"/>
              <a:t>Schnittstellen:</a:t>
            </a:r>
            <a:r>
              <a:rPr lang="de-DE" baseline="0" dirty="0" smtClean="0"/>
              <a:t> Defizite und Ressourcen: Die in der vorhergehenden Folie drei am höchsten Bewerteten Hindernisse fallen in den Schnittstellen und Kooperation. </a:t>
            </a:r>
          </a:p>
          <a:p>
            <a:endParaRPr lang="de-DE" baseline="0" dirty="0" smtClean="0"/>
          </a:p>
          <a:p>
            <a:r>
              <a:rPr lang="de-DE" baseline="0" dirty="0" smtClean="0"/>
              <a:t>Vermutung, dass Schnittstellen und Vernetzung eine große Rolle spielen, wurden Schnittstellen noch einmal explizit abgefragt – in dem Sinn, welche Schnittstellen die </a:t>
            </a:r>
            <a:r>
              <a:rPr lang="de-DE" baseline="0" dirty="0" err="1" smtClean="0"/>
              <a:t>ExpertInnen</a:t>
            </a:r>
            <a:r>
              <a:rPr lang="de-DE" baseline="0" dirty="0" smtClean="0"/>
              <a:t> als Defizite und welche als Ressourcen bewertet werden.</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FF10C6A4-BDA5-404C-B89A-F0D42518BAE8}" type="slidenum">
              <a:rPr lang="de-DE" smtClean="0"/>
              <a:pPr/>
              <a:t>16</a:t>
            </a:fld>
            <a:endParaRPr lang="de-DE"/>
          </a:p>
        </p:txBody>
      </p:sp>
    </p:spTree>
    <p:extLst>
      <p:ext uri="{BB962C8B-B14F-4D97-AF65-F5344CB8AC3E}">
        <p14:creationId xmlns:p14="http://schemas.microsoft.com/office/powerpoint/2010/main" val="2060037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Schnittstellen. Beispiele aus den offenen Antworten, positive und negative. Eingehen</a:t>
            </a:r>
            <a:r>
              <a:rPr lang="de-DE" baseline="0" dirty="0" smtClean="0"/>
              <a:t> auf delinquente </a:t>
            </a:r>
            <a:r>
              <a:rPr lang="de-DE" baseline="0" dirty="0" err="1" smtClean="0"/>
              <a:t>Jugednliche</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17</a:t>
            </a:fld>
            <a:endParaRPr lang="de-DE"/>
          </a:p>
        </p:txBody>
      </p:sp>
    </p:spTree>
    <p:extLst>
      <p:ext uri="{BB962C8B-B14F-4D97-AF65-F5344CB8AC3E}">
        <p14:creationId xmlns:p14="http://schemas.microsoft.com/office/powerpoint/2010/main" val="209160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Chancen von Inklusion</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18</a:t>
            </a:fld>
            <a:endParaRPr lang="de-DE"/>
          </a:p>
        </p:txBody>
      </p:sp>
    </p:spTree>
    <p:extLst>
      <p:ext uri="{BB962C8B-B14F-4D97-AF65-F5344CB8AC3E}">
        <p14:creationId xmlns:p14="http://schemas.microsoft.com/office/powerpoint/2010/main" val="231245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Risiken von Inklusion: MA:</a:t>
            </a:r>
            <a:r>
              <a:rPr lang="de-DE" baseline="0" dirty="0" smtClean="0"/>
              <a:t> Befürchtungen, dass die Folgen von Inklusion auf den MA abgewälzt werden. KlientInnen: Befürchtungen/Risiko, dass „Gleichmacherei“ oder „pädagogischer Einheitsbrei“ entsteht. Strukturelle Ebene: Risiko, dass Inklusion als eine Art Sparprogramm dient, in den Sinne, dass Spezialeinrichtungen (wie etwa für </a:t>
            </a:r>
            <a:r>
              <a:rPr lang="de-DE" baseline="0" dirty="0" err="1" smtClean="0"/>
              <a:t>umF</a:t>
            </a:r>
            <a:r>
              <a:rPr lang="de-DE" baseline="0" dirty="0" smtClean="0"/>
              <a:t>, Therapeutische Wohngruppen usw..) abgeschafft werden.</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19</a:t>
            </a:fld>
            <a:endParaRPr lang="de-DE"/>
          </a:p>
        </p:txBody>
      </p:sp>
    </p:spTree>
    <p:extLst>
      <p:ext uri="{BB962C8B-B14F-4D97-AF65-F5344CB8AC3E}">
        <p14:creationId xmlns:p14="http://schemas.microsoft.com/office/powerpoint/2010/main" val="365701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smtClean="0"/>
              <a:t>Wollknäuel, dass es zu entwirren gilt. Viele Zugänge, Definitionen und Erwartungen/Befürchtungen…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Struktur des Vortrages – zwei Teile, erster Teil: Ergebnisse der </a:t>
            </a:r>
            <a:r>
              <a:rPr lang="de-DE" baseline="0" dirty="0" err="1" smtClean="0"/>
              <a:t>ExpertInnen</a:t>
            </a:r>
            <a:r>
              <a:rPr lang="de-DE" baseline="0" dirty="0" smtClean="0"/>
              <a:t>-Befragung, zweiter Teil: offene Fragen </a:t>
            </a:r>
            <a:r>
              <a:rPr lang="de-DE" baseline="0" dirty="0" err="1" smtClean="0"/>
              <a:t>bzw</a:t>
            </a:r>
            <a:r>
              <a:rPr lang="de-DE" baseline="0" dirty="0" smtClean="0"/>
              <a:t> relevante Themen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1" baseline="0" dirty="0" smtClean="0"/>
              <a:t>Sylvia Leitner nicht vergessen.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Wie kam es zum Thema?</a:t>
            </a:r>
          </a:p>
          <a:p>
            <a:pPr marL="171450" indent="-171450">
              <a:buFont typeface="Arial" panose="020B0604020202020204" pitchFamily="34" charset="0"/>
              <a:buChar char="•"/>
            </a:pPr>
            <a:r>
              <a:rPr lang="de-DE" baseline="0" dirty="0" smtClean="0"/>
              <a:t>Thema der vergangenen </a:t>
            </a:r>
            <a:r>
              <a:rPr lang="de-DE" baseline="0" dirty="0" err="1" smtClean="0"/>
              <a:t>JuQuest</a:t>
            </a:r>
            <a:r>
              <a:rPr lang="de-DE" baseline="0" dirty="0" smtClean="0"/>
              <a:t>-Konferenz: </a:t>
            </a:r>
            <a:r>
              <a:rPr lang="de-DE" baseline="0" dirty="0" err="1" smtClean="0"/>
              <a:t>GrenzgängerInnen</a:t>
            </a:r>
            <a:r>
              <a:rPr lang="de-DE" baseline="0" dirty="0" smtClean="0"/>
              <a:t> und die damit verbundene Frage, wie Einrichtungen aussehen könnten, die für alle </a:t>
            </a:r>
            <a:r>
              <a:rPr lang="de-DE" baseline="0" dirty="0" err="1" smtClean="0"/>
              <a:t>KiJu</a:t>
            </a:r>
            <a:r>
              <a:rPr lang="de-DE" baseline="0" dirty="0" smtClean="0"/>
              <a:t> passend sind, führte zu diesem Thema der Inklusion in der Kinder- und Jugendhilfe.</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a:t>
            </a:fld>
            <a:endParaRPr lang="de-DE"/>
          </a:p>
        </p:txBody>
      </p:sp>
    </p:spTree>
    <p:extLst>
      <p:ext uri="{BB962C8B-B14F-4D97-AF65-F5344CB8AC3E}">
        <p14:creationId xmlns:p14="http://schemas.microsoft.com/office/powerpoint/2010/main" val="302670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Relevante Themen – Überblick</a:t>
            </a:r>
          </a:p>
          <a:p>
            <a:r>
              <a:rPr lang="de-DE" dirty="0" smtClean="0"/>
              <a:t>Hier habe ich</a:t>
            </a:r>
            <a:r>
              <a:rPr lang="de-DE" baseline="0" dirty="0" smtClean="0"/>
              <a:t> versucht, relevante Themen, die sich durch alle Antworten ziehen, bzw. immer wieder vorgekommen sind zu identifizieren. In diesem teil meines Vortrages </a:t>
            </a:r>
            <a:r>
              <a:rPr lang="de-DE" baseline="0" dirty="0" err="1" smtClean="0"/>
              <a:t>gibte</a:t>
            </a:r>
            <a:r>
              <a:rPr lang="de-DE" baseline="0" dirty="0" smtClean="0"/>
              <a:t> leider mehr offene Fragen als Antworten, aber dafür sind wir ja hier und morgen oder nach meinem Vortrag können wir möglicherweise gemeinsam einige Antworten finden.</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20</a:t>
            </a:fld>
            <a:endParaRPr lang="de-DE"/>
          </a:p>
        </p:txBody>
      </p:sp>
    </p:spTree>
    <p:extLst>
      <p:ext uri="{BB962C8B-B14F-4D97-AF65-F5344CB8AC3E}">
        <p14:creationId xmlns:p14="http://schemas.microsoft.com/office/powerpoint/2010/main" val="83906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Begriff Inklusion – Diversität</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Calibri" pitchFamily="34" charset="0"/>
                <a:ea typeface="+mn-ea"/>
                <a:cs typeface="+mn-cs"/>
              </a:rPr>
              <a:t>Im Zuge der Auswertungen wurde klar, dass eine Diskussion über Inklusion in der Kinder- und Jugendhilfe wahrscheinlich noch mehr Sinn macht, wenn die Diskussion Diversitätskonzepte nicht außer Acht lässt. Denn es geht nicht nur um die Chance auf Teilhabe an den Hilfen der Kinder- und Jugendhilfe für allen Menschen, sondern vor allem auch um die Frage, wie die Kinder- und Jugendhilfe der Diversität ihrer KlientInnen und in weiterer Folge auch ihrer MitarbeiterInnen besser gerecht werden kann.</a:t>
            </a: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21</a:t>
            </a:fld>
            <a:endParaRPr lang="de-DE"/>
          </a:p>
        </p:txBody>
      </p:sp>
    </p:spTree>
    <p:extLst>
      <p:ext uri="{BB962C8B-B14F-4D97-AF65-F5344CB8AC3E}">
        <p14:creationId xmlns:p14="http://schemas.microsoft.com/office/powerpoint/2010/main" val="37852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Vernetzung/Kooperation:</a:t>
            </a:r>
          </a:p>
          <a:p>
            <a:endParaRPr lang="de-DE" dirty="0" smtClean="0"/>
          </a:p>
          <a:p>
            <a:r>
              <a:rPr lang="de-DE" sz="1200" kern="1200" dirty="0" smtClean="0">
                <a:solidFill>
                  <a:schemeClr val="tx1"/>
                </a:solidFill>
                <a:effectLst/>
                <a:latin typeface="Calibri" pitchFamily="34" charset="0"/>
                <a:ea typeface="+mn-ea"/>
                <a:cs typeface="+mn-cs"/>
              </a:rPr>
              <a:t>Gerade bei Angeboten die sich an der Schnittstelle von Systemen befinden (z. B. Therapeutische Wohngruppen) ist Vernetzung im Sinne eines aktiven Schnittstellenmanagements von besonderer Bedeutung. Auch die Problematik der fehlenden Zuständigkeit fällt in diesen Bereich, so wird von Kindern oder Jugendlichen berichtet, die z. B. über einen langen Zeitraum auf der Kinder- und Jugendpsychiatrie bleiben müssen, weil niemand sie betreuen konnte/wollte. Mehrmals wird auch auf die notwendige Kooperation von Trägern und Ressorts (im Sinne eines Aufweichens des </a:t>
            </a:r>
            <a:r>
              <a:rPr lang="de-DE" sz="1200" kern="1200" dirty="0" err="1" smtClean="0">
                <a:solidFill>
                  <a:schemeClr val="tx1"/>
                </a:solidFill>
                <a:effectLst/>
                <a:latin typeface="Calibri" pitchFamily="34" charset="0"/>
                <a:ea typeface="+mn-ea"/>
                <a:cs typeface="+mn-cs"/>
              </a:rPr>
              <a:t>Töpfedenkens</a:t>
            </a:r>
            <a:r>
              <a:rPr lang="de-DE" sz="1200" kern="1200" dirty="0" smtClean="0">
                <a:solidFill>
                  <a:schemeClr val="tx1"/>
                </a:solidFill>
                <a:effectLst/>
                <a:latin typeface="Calibri" pitchFamily="34" charset="0"/>
                <a:ea typeface="+mn-ea"/>
                <a:cs typeface="+mn-cs"/>
              </a:rPr>
              <a:t> und des Ermöglichens von Mischfinanzierungen) hingewiesen</a:t>
            </a:r>
            <a:endParaRPr lang="de-DE" dirty="0" smtClean="0"/>
          </a:p>
          <a:p>
            <a:endParaRPr lang="de-DE" dirty="0" smtClean="0"/>
          </a:p>
          <a:p>
            <a:r>
              <a:rPr lang="de-DE" dirty="0" smtClean="0"/>
              <a:t>Mischfinanzierung, Verantwortung</a:t>
            </a:r>
          </a:p>
          <a:p>
            <a:endParaRPr lang="de-DE" dirty="0" smtClean="0"/>
          </a:p>
          <a:p>
            <a:r>
              <a:rPr lang="de-DE" sz="1200" kern="1200" dirty="0" smtClean="0">
                <a:solidFill>
                  <a:schemeClr val="tx1"/>
                </a:solidFill>
                <a:effectLst/>
                <a:latin typeface="Calibri" pitchFamily="34" charset="0"/>
                <a:ea typeface="+mn-ea"/>
                <a:cs typeface="+mn-cs"/>
              </a:rPr>
              <a:t>Speziell die Finanzierung von z. B. Plätzen von Kindern mit Beeinträchtigung in Kinder- und Jugendhilfe-Einrichtungen dürfte problematisch sein wie Fälle zeigen, in denen Kinder/Jugendliche aus Kinder- und Jugendhilfe-Einrichtungen in Spezialeinrichtungen der Behindertenhilfe übersiedeln mussten, weil die bestehenden Plätze nicht weiter finanziert wurden</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22</a:t>
            </a:fld>
            <a:endParaRPr lang="de-DE"/>
          </a:p>
        </p:txBody>
      </p:sp>
    </p:spTree>
    <p:extLst>
      <p:ext uri="{BB962C8B-B14F-4D97-AF65-F5344CB8AC3E}">
        <p14:creationId xmlns:p14="http://schemas.microsoft.com/office/powerpoint/2010/main" val="1019398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smtClean="0">
                <a:effectLst/>
                <a:latin typeface="Arial"/>
                <a:ea typeface="Times New Roman"/>
              </a:rPr>
              <a:t>Wie in den Antworten der </a:t>
            </a:r>
            <a:r>
              <a:rPr lang="de-DE" sz="1200" dirty="0" err="1" smtClean="0">
                <a:effectLst/>
                <a:latin typeface="Arial"/>
                <a:ea typeface="Times New Roman"/>
              </a:rPr>
              <a:t>ExpertInnen</a:t>
            </a:r>
            <a:r>
              <a:rPr lang="de-DE" sz="1200" dirty="0" smtClean="0">
                <a:effectLst/>
                <a:latin typeface="Arial"/>
                <a:ea typeface="Times New Roman"/>
              </a:rPr>
              <a:t> zu lesen ist, sind viele der gelungenen Fälle von Inklusion oder andere positive Beispiele von Inklusion auf engagierte Einzelaktionen zurückzuführen. Das unterstreicht, dass wenn Inklusion in der Kinder- und Jugendhilfe umgesetzt werden soll, es notwendig wäre gesetzliche Rahmenbedingungen zu schaffen, die das Implementieren von Einrichtungen an den Schnittstellen von Systemen ermöglichen.</a:t>
            </a:r>
            <a:endParaRPr lang="de-DE" sz="1200" dirty="0" smtClean="0">
              <a:effectLst/>
              <a:latin typeface="Times New Roman"/>
              <a:ea typeface="Times New Roman"/>
            </a:endParaRP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23</a:t>
            </a:fld>
            <a:endParaRPr lang="de-DE"/>
          </a:p>
        </p:txBody>
      </p:sp>
    </p:spTree>
    <p:extLst>
      <p:ext uri="{BB962C8B-B14F-4D97-AF65-F5344CB8AC3E}">
        <p14:creationId xmlns:p14="http://schemas.microsoft.com/office/powerpoint/2010/main" val="1019398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1200" b="0" i="0" u="none" strike="noStrike" baseline="0" dirty="0" smtClean="0">
              <a:solidFill>
                <a:srgbClr val="000000"/>
              </a:solidFill>
              <a:latin typeface="Arial"/>
            </a:endParaRPr>
          </a:p>
          <a:p>
            <a:r>
              <a:rPr lang="de-DE" sz="1200" b="1" i="0" u="none" strike="noStrike" baseline="0" dirty="0" smtClean="0">
                <a:solidFill>
                  <a:srgbClr val="000000"/>
                </a:solidFill>
                <a:latin typeface="Arial"/>
              </a:rPr>
              <a:t>Zu den Haltungen: </a:t>
            </a:r>
            <a:r>
              <a:rPr lang="de-DE" sz="1200" b="0" i="0" u="none" strike="noStrike" baseline="0" dirty="0" smtClean="0">
                <a:solidFill>
                  <a:srgbClr val="000000"/>
                </a:solidFill>
                <a:latin typeface="Arial"/>
              </a:rPr>
              <a:t>Laut den </a:t>
            </a:r>
            <a:r>
              <a:rPr lang="de-DE" sz="1200" b="0" i="0" u="none" strike="noStrike" baseline="0" dirty="0" err="1" smtClean="0">
                <a:solidFill>
                  <a:srgbClr val="000000"/>
                </a:solidFill>
                <a:latin typeface="Arial"/>
              </a:rPr>
              <a:t>ExpertInnen</a:t>
            </a:r>
            <a:r>
              <a:rPr lang="de-DE" sz="1200" b="0" i="0" u="none" strike="noStrike" baseline="0" dirty="0" smtClean="0">
                <a:solidFill>
                  <a:srgbClr val="000000"/>
                </a:solidFill>
                <a:latin typeface="Arial"/>
              </a:rPr>
              <a:t> braucht es zur Umsetzung von Inklusion Menschen, die es auch als wichtig erachten, Inklusion zu fördern bzw. bestimmte Einstellungen vertreten. Dabei wurden z. B. Bedürfnisorientierung, Partizipation, Förderung der Individualität und ein wertschätzender Umgang genannt. </a:t>
            </a:r>
          </a:p>
          <a:p>
            <a:endParaRPr lang="de-DE" sz="1200" b="0" i="0" u="none" strike="noStrike" baseline="0" dirty="0" smtClean="0">
              <a:solidFill>
                <a:srgbClr val="000000"/>
              </a:solidFill>
              <a:latin typeface="Arial"/>
            </a:endParaRPr>
          </a:p>
          <a:p>
            <a:endParaRPr lang="de-DE" sz="1200" b="0" i="0" u="none" strike="noStrike" kern="1200" baseline="0" dirty="0" smtClean="0">
              <a:solidFill>
                <a:schemeClr val="tx1"/>
              </a:solidFill>
              <a:latin typeface="Calibri" pitchFamily="34" charset="0"/>
              <a:ea typeface="+mn-ea"/>
              <a:cs typeface="+mn-cs"/>
            </a:endParaRPr>
          </a:p>
          <a:p>
            <a:r>
              <a:rPr lang="de-DE" sz="1200" b="1" i="0" u="none" strike="noStrike" kern="1200" baseline="0" dirty="0" smtClean="0">
                <a:solidFill>
                  <a:schemeClr val="tx1"/>
                </a:solidFill>
                <a:latin typeface="Calibri" pitchFamily="34" charset="0"/>
                <a:ea typeface="+mn-ea"/>
                <a:cs typeface="+mn-cs"/>
              </a:rPr>
              <a:t>Zu den Ressourcen: </a:t>
            </a:r>
            <a:r>
              <a:rPr lang="de-DE" sz="1200" b="0" i="0" u="none" strike="noStrike" kern="1200" baseline="0" dirty="0" smtClean="0">
                <a:solidFill>
                  <a:schemeClr val="tx1"/>
                </a:solidFill>
                <a:latin typeface="Calibri" pitchFamily="34" charset="0"/>
                <a:ea typeface="+mn-ea"/>
                <a:cs typeface="+mn-cs"/>
              </a:rPr>
              <a:t>Sollte die Kinder- und Jugendhilfe inklusiv(er) werden, dann befürchten einige befragte </a:t>
            </a:r>
            <a:r>
              <a:rPr lang="de-DE" sz="1200" b="0" i="0" u="none" strike="noStrike" kern="1200" baseline="0" dirty="0" err="1" smtClean="0">
                <a:solidFill>
                  <a:schemeClr val="tx1"/>
                </a:solidFill>
                <a:latin typeface="Calibri" pitchFamily="34" charset="0"/>
                <a:ea typeface="+mn-ea"/>
                <a:cs typeface="+mn-cs"/>
              </a:rPr>
              <a:t>ExpertInnen</a:t>
            </a:r>
            <a:r>
              <a:rPr lang="de-DE" sz="1200" b="0" i="0" u="none" strike="noStrike" kern="1200" baseline="0" dirty="0" smtClean="0">
                <a:solidFill>
                  <a:schemeClr val="tx1"/>
                </a:solidFill>
                <a:latin typeface="Calibri" pitchFamily="34" charset="0"/>
                <a:ea typeface="+mn-ea"/>
                <a:cs typeface="+mn-cs"/>
              </a:rPr>
              <a:t>, dass massive Belastungen auf die Fachkräfte zukommen. Wenn die Anforderungen an das Personal steigen, dann kann die Antwort nur „mehr Personal, das besser ausgebildet ist“ heißen. </a:t>
            </a:r>
          </a:p>
          <a:p>
            <a:endParaRPr lang="de-DE" sz="1200" b="0" i="0" u="none" strike="noStrike" kern="1200" baseline="0" dirty="0" smtClean="0">
              <a:solidFill>
                <a:schemeClr val="tx1"/>
              </a:solidFill>
              <a:latin typeface="Calibri" pitchFamily="34" charset="0"/>
              <a:ea typeface="+mn-ea"/>
              <a:cs typeface="+mn-cs"/>
            </a:endParaRPr>
          </a:p>
          <a:p>
            <a:endParaRPr lang="de-DE" sz="1200" b="0" i="0" u="none" strike="noStrike" kern="1200" baseline="0" dirty="0" smtClean="0">
              <a:solidFill>
                <a:schemeClr val="tx1"/>
              </a:solidFill>
              <a:latin typeface="Calibri" pitchFamily="34" charset="0"/>
              <a:ea typeface="+mn-ea"/>
              <a:cs typeface="+mn-cs"/>
            </a:endParaRPr>
          </a:p>
          <a:p>
            <a:r>
              <a:rPr lang="de-DE" sz="1200" b="1" i="0" u="none" strike="noStrike" kern="1200" baseline="0" dirty="0" smtClean="0">
                <a:solidFill>
                  <a:schemeClr val="tx1"/>
                </a:solidFill>
                <a:latin typeface="Calibri" pitchFamily="34" charset="0"/>
                <a:ea typeface="+mn-ea"/>
                <a:cs typeface="+mn-cs"/>
              </a:rPr>
              <a:t>Zu den Qualifikationen: </a:t>
            </a:r>
            <a:r>
              <a:rPr lang="de-DE" sz="1200" b="0" i="0" u="none" strike="noStrike" kern="1200" baseline="0" dirty="0" smtClean="0">
                <a:solidFill>
                  <a:schemeClr val="tx1"/>
                </a:solidFill>
                <a:latin typeface="Calibri" pitchFamily="34" charset="0"/>
                <a:ea typeface="+mn-ea"/>
                <a:cs typeface="+mn-cs"/>
              </a:rPr>
              <a:t>Sollte ein Kind mit z. B. kognitiven und körperlichen Beeinträchtigungen in einer Kinder- und Jugendhilfe-Wohngemeinschaft betreut werden, dann ändern sich auch die Anforderungen an die Qualifikationen des Personals. Neben sozialpädagogischen und therapeutischen Qualifikationen sind dann z. B. auch pflegerische Kenntnisse notwendig. Zusatzqualifikationen wie </a:t>
            </a:r>
            <a:r>
              <a:rPr lang="de-DE" sz="1200" b="0" i="0" u="none" strike="noStrike" kern="1200" baseline="0" dirty="0" err="1" smtClean="0">
                <a:solidFill>
                  <a:schemeClr val="tx1"/>
                </a:solidFill>
                <a:latin typeface="Calibri" pitchFamily="34" charset="0"/>
                <a:ea typeface="+mn-ea"/>
                <a:cs typeface="+mn-cs"/>
              </a:rPr>
              <a:t>traumapädagogische</a:t>
            </a:r>
            <a:r>
              <a:rPr lang="de-DE" sz="1200" b="0" i="0" u="none" strike="noStrike" kern="1200" baseline="0" dirty="0" smtClean="0">
                <a:solidFill>
                  <a:schemeClr val="tx1"/>
                </a:solidFill>
                <a:latin typeface="Calibri" pitchFamily="34" charset="0"/>
                <a:ea typeface="+mn-ea"/>
                <a:cs typeface="+mn-cs"/>
              </a:rPr>
              <a:t> Ausbildung oder Kenntnisse in systemischem Arbeiten würden in diesem Fall noch wichtiger werden. </a:t>
            </a:r>
          </a:p>
          <a:p>
            <a:endParaRPr lang="de-DE" sz="1200" b="0" i="0" u="none" strike="noStrike" kern="1200" baseline="0" dirty="0" smtClean="0">
              <a:solidFill>
                <a:schemeClr val="tx1"/>
              </a:solidFill>
              <a:latin typeface="Calibri" pitchFamily="34" charset="0"/>
              <a:ea typeface="+mn-ea"/>
              <a:cs typeface="+mn-cs"/>
            </a:endParaRPr>
          </a:p>
          <a:p>
            <a:endParaRPr lang="de-DE" sz="1200" b="0" i="0" u="none" strike="noStrike" baseline="0" dirty="0" smtClean="0">
              <a:solidFill>
                <a:srgbClr val="000000"/>
              </a:solidFill>
              <a:latin typeface="Arial"/>
            </a:endParaRPr>
          </a:p>
          <a:p>
            <a:endParaRPr lang="de-DE" sz="1200" b="0" i="0" u="none" strike="noStrike" baseline="0" dirty="0" smtClean="0">
              <a:solidFill>
                <a:srgbClr val="000000"/>
              </a:solidFill>
              <a:latin typeface="Arial"/>
            </a:endParaRP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24</a:t>
            </a:fld>
            <a:endParaRPr lang="de-DE"/>
          </a:p>
        </p:txBody>
      </p:sp>
    </p:spTree>
    <p:extLst>
      <p:ext uri="{BB962C8B-B14F-4D97-AF65-F5344CB8AC3E}">
        <p14:creationId xmlns:p14="http://schemas.microsoft.com/office/powerpoint/2010/main" val="356858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25</a:t>
            </a:fld>
            <a:endParaRPr lang="de-DE"/>
          </a:p>
        </p:txBody>
      </p:sp>
    </p:spTree>
    <p:extLst>
      <p:ext uri="{BB962C8B-B14F-4D97-AF65-F5344CB8AC3E}">
        <p14:creationId xmlns:p14="http://schemas.microsoft.com/office/powerpoint/2010/main" val="2236612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Ende danke und auf wiedersehen</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26</a:t>
            </a:fld>
            <a:endParaRPr lang="de-DE"/>
          </a:p>
        </p:txBody>
      </p:sp>
    </p:spTree>
    <p:extLst>
      <p:ext uri="{BB962C8B-B14F-4D97-AF65-F5344CB8AC3E}">
        <p14:creationId xmlns:p14="http://schemas.microsoft.com/office/powerpoint/2010/main" val="80908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3</a:t>
            </a:fld>
            <a:endParaRPr lang="de-DE"/>
          </a:p>
        </p:txBody>
      </p:sp>
    </p:spTree>
    <p:extLst>
      <p:ext uri="{BB962C8B-B14F-4D97-AF65-F5344CB8AC3E}">
        <p14:creationId xmlns:p14="http://schemas.microsoft.com/office/powerpoint/2010/main" val="31615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Rücklauf, </a:t>
            </a:r>
            <a:r>
              <a:rPr lang="de-DE" dirty="0" err="1" smtClean="0"/>
              <a:t>RespndentInnen</a:t>
            </a:r>
            <a:r>
              <a:rPr lang="de-DE" dirty="0" smtClean="0"/>
              <a:t>, Anmerkung zur Struktur des Samples. Ausblick</a:t>
            </a:r>
            <a:r>
              <a:rPr lang="de-DE" baseline="0" dirty="0" smtClean="0"/>
              <a:t> auf die Erweiterung und Verjüngung des </a:t>
            </a:r>
            <a:r>
              <a:rPr lang="de-DE" baseline="0" dirty="0" err="1" smtClean="0"/>
              <a:t>ExpertInnenpools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4</a:t>
            </a:fld>
            <a:endParaRPr lang="de-DE"/>
          </a:p>
        </p:txBody>
      </p:sp>
    </p:spTree>
    <p:extLst>
      <p:ext uri="{BB962C8B-B14F-4D97-AF65-F5344CB8AC3E}">
        <p14:creationId xmlns:p14="http://schemas.microsoft.com/office/powerpoint/2010/main" val="419380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5</a:t>
            </a:fld>
            <a:endParaRPr lang="de-DE"/>
          </a:p>
        </p:txBody>
      </p:sp>
    </p:spTree>
    <p:extLst>
      <p:ext uri="{BB962C8B-B14F-4D97-AF65-F5344CB8AC3E}">
        <p14:creationId xmlns:p14="http://schemas.microsoft.com/office/powerpoint/2010/main" val="204456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Eingehen auf die Definition und auf das weitere </a:t>
            </a:r>
            <a:r>
              <a:rPr lang="de-DE" b="1" baseline="0" dirty="0" smtClean="0"/>
              <a:t>„aufmachen der Diskussion“ </a:t>
            </a:r>
            <a:r>
              <a:rPr lang="de-DE" baseline="0" dirty="0" smtClean="0"/>
              <a:t>in Bezug zu den UN und UNESCO Erklärungen, weitere Personengruppen einbeziehen.</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6</a:t>
            </a:fld>
            <a:endParaRPr lang="de-DE"/>
          </a:p>
        </p:txBody>
      </p:sp>
    </p:spTree>
    <p:extLst>
      <p:ext uri="{BB962C8B-B14F-4D97-AF65-F5344CB8AC3E}">
        <p14:creationId xmlns:p14="http://schemas.microsoft.com/office/powerpoint/2010/main" val="359658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7</a:t>
            </a:fld>
            <a:endParaRPr lang="de-DE"/>
          </a:p>
        </p:txBody>
      </p:sp>
    </p:spTree>
    <p:extLst>
      <p:ext uri="{BB962C8B-B14F-4D97-AF65-F5344CB8AC3E}">
        <p14:creationId xmlns:p14="http://schemas.microsoft.com/office/powerpoint/2010/main" val="343689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smtClean="0"/>
              <a:t>Ergebnisse:</a:t>
            </a:r>
            <a:r>
              <a:rPr lang="de-DE" baseline="0" dirty="0" smtClean="0"/>
              <a:t> </a:t>
            </a:r>
            <a:r>
              <a:rPr lang="de-DE" dirty="0" smtClean="0"/>
              <a:t>Bilder und Vorstellungen zu Inklusion (noch weitere Zitate bringen, auch andere, die nur eine</a:t>
            </a:r>
            <a:r>
              <a:rPr lang="de-DE" baseline="0" dirty="0" smtClean="0"/>
              <a:t> bestimmte Personengruppe in den Fokus nehmen)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baseline="0" dirty="0" smtClean="0">
              <a:effectLst/>
              <a:latin typeface="Arial"/>
              <a:ea typeface="Times New Roman"/>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AT" sz="1200" dirty="0" smtClean="0">
                <a:effectLst/>
                <a:latin typeface="Arial"/>
                <a:ea typeface="Times New Roman"/>
                <a:cs typeface="Arial"/>
              </a:rPr>
              <a:t> </a:t>
            </a:r>
            <a:r>
              <a:rPr lang="de-AT" sz="1200" dirty="0" err="1" smtClean="0">
                <a:effectLst/>
                <a:latin typeface="Arial"/>
                <a:ea typeface="Times New Roman"/>
                <a:cs typeface="Arial"/>
              </a:rPr>
              <a:t>ExpertIn</a:t>
            </a:r>
            <a:r>
              <a:rPr lang="de-AT" sz="1200" dirty="0" smtClean="0">
                <a:solidFill>
                  <a:srgbClr val="000000"/>
                </a:solidFill>
                <a:effectLst/>
                <a:latin typeface="Arial"/>
                <a:ea typeface="Times New Roman"/>
                <a:cs typeface="Arial"/>
              </a:rPr>
              <a:t> formuliert es eher allgemein, indem sie/er </a:t>
            </a:r>
            <a:r>
              <a:rPr lang="de-AT" sz="1200" i="1" dirty="0" smtClean="0">
                <a:solidFill>
                  <a:srgbClr val="000000"/>
                </a:solidFill>
                <a:effectLst/>
                <a:latin typeface="Arial"/>
                <a:ea typeface="Times New Roman"/>
                <a:cs typeface="Arial"/>
              </a:rPr>
              <a:t>„schwierige Kinder und Jugendliche“</a:t>
            </a:r>
            <a:r>
              <a:rPr lang="de-AT" sz="1200" dirty="0" smtClean="0">
                <a:solidFill>
                  <a:srgbClr val="000000"/>
                </a:solidFill>
                <a:effectLst/>
                <a:latin typeface="Arial"/>
                <a:ea typeface="Times New Roman"/>
                <a:cs typeface="Arial"/>
              </a:rPr>
              <a:t> und auch den gesellschaftlichen Anteil in den Blick nimmt: </a:t>
            </a:r>
            <a:r>
              <a:rPr lang="de-AT" sz="1200" i="1" dirty="0" smtClean="0">
                <a:solidFill>
                  <a:srgbClr val="000000"/>
                </a:solidFill>
                <a:effectLst/>
                <a:latin typeface="Arial"/>
                <a:ea typeface="Times New Roman"/>
                <a:cs typeface="Arial"/>
              </a:rPr>
              <a:t>„Auch ausgesprochen schwierige Kinder und Jugendliche (z. B. im Sozialverhalten) sind in normalen Settings (Schule, Nachbarschaft, Vereine) Bestandteil der "Gruppe"/„Gesellschaft“</a:t>
            </a:r>
            <a:r>
              <a:rPr lang="de-AT" sz="1200" dirty="0" smtClean="0">
                <a:solidFill>
                  <a:srgbClr val="000000"/>
                </a:solidFill>
                <a:effectLst/>
                <a:latin typeface="Arial"/>
                <a:ea typeface="Times New Roman"/>
                <a:cs typeface="Arial"/>
              </a:rPr>
              <a:t>. </a:t>
            </a:r>
            <a:r>
              <a:rPr lang="de-AT" sz="1200" i="1" dirty="0" smtClean="0">
                <a:solidFill>
                  <a:srgbClr val="000000"/>
                </a:solidFill>
                <a:effectLst/>
                <a:latin typeface="Arial"/>
                <a:ea typeface="Times New Roman"/>
                <a:cs typeface="Arial"/>
              </a:rPr>
              <a:t>(159)</a:t>
            </a:r>
            <a:endParaRPr lang="de-DE" sz="1200" dirty="0" smtClean="0">
              <a:effectLst/>
              <a:latin typeface="Arial"/>
              <a:ea typeface="Calibri"/>
              <a:cs typeface="Times New Roman"/>
            </a:endParaRP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8</a:t>
            </a:fld>
            <a:endParaRPr lang="de-DE"/>
          </a:p>
        </p:txBody>
      </p:sp>
    </p:spTree>
    <p:extLst>
      <p:ext uri="{BB962C8B-B14F-4D97-AF65-F5344CB8AC3E}">
        <p14:creationId xmlns:p14="http://schemas.microsoft.com/office/powerpoint/2010/main" val="414781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Aktuelle und zukünftige Relevanz: Hinweis</a:t>
            </a:r>
            <a:r>
              <a:rPr lang="de-DE" baseline="0" dirty="0" smtClean="0"/>
              <a:t> auf den Zeitpunkt der Befragung (Höhepunkt der medialen Aufmerksamkeit auf die Flüchtlingsbewegung)</a:t>
            </a:r>
          </a:p>
          <a:p>
            <a:endParaRPr lang="de-DE" baseline="0" dirty="0" smtClean="0"/>
          </a:p>
          <a:p>
            <a:r>
              <a:rPr lang="de-DE" baseline="0" dirty="0" smtClean="0"/>
              <a:t>Werte erklären, sind Mittelwerte der Skalen (1-100)</a:t>
            </a:r>
          </a:p>
          <a:p>
            <a:endParaRPr lang="de-DE" baseline="0" dirty="0" smtClean="0"/>
          </a:p>
          <a:p>
            <a:r>
              <a:rPr lang="de-DE" baseline="0" dirty="0" smtClean="0"/>
              <a:t>Zusätzliche Antworten:</a:t>
            </a:r>
          </a:p>
          <a:p>
            <a:endParaRPr lang="de-D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Calibri" pitchFamily="34" charset="0"/>
                <a:ea typeface="+mn-ea"/>
                <a:cs typeface="+mn-cs"/>
              </a:rPr>
              <a:t>Die Auswertung der offenen Antworten zur aktuellen Relevanz von Inklusion zeigt eine Konzentration auf zwei Gruppen. Zum einen ist es die Gruppe der jungen Erwachsenen. Diese Altersgruppe steht immer wieder im Fokus, wenn es um die Leistungen der Kinder- und Jugendhilfe geht. Dabei geht es vor allem um die Ausweitung des Rechtsanspruches für Hilfen bis zum 21. Lebensjahr oder die Möglichkeit, Hilfen wieder aufzunehmen. Aber auch junge Mütter/Väter rücken laut den Antworten auf die offenen Fragen vermehrt in den Fokus der Kinder- und Jugendhilfe. Angebote für diese Personen noch weiter auszubauen, könnte auch im Sinne der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sein, die diese Personengruppe angeführt hatten. Zum anderen ist es die Gruppe jener Kinder und Jugendlichen, die im Fachdiskurs zurzeit unter dem Label „</a:t>
            </a:r>
            <a:r>
              <a:rPr lang="de-DE" sz="1200" kern="1200" dirty="0" err="1" smtClean="0">
                <a:solidFill>
                  <a:schemeClr val="tx1"/>
                </a:solidFill>
                <a:effectLst/>
                <a:latin typeface="Calibri" pitchFamily="34" charset="0"/>
                <a:ea typeface="+mn-ea"/>
                <a:cs typeface="+mn-cs"/>
              </a:rPr>
              <a:t>SystemsprengerInnen</a:t>
            </a:r>
            <a:r>
              <a:rPr lang="de-DE" sz="1200" kern="1200" dirty="0" smtClean="0">
                <a:solidFill>
                  <a:schemeClr val="tx1"/>
                </a:solidFill>
                <a:effectLst/>
                <a:latin typeface="Calibri" pitchFamily="34" charset="0"/>
                <a:ea typeface="+mn-ea"/>
                <a:cs typeface="+mn-cs"/>
              </a:rPr>
              <a:t>“ diskutiert werden. Eigentlich kann man hierbei von keiner homogenen Gruppe sprechen, da die Ursachen und Problemlagen, die sie zu </a:t>
            </a:r>
            <a:r>
              <a:rPr lang="de-DE" sz="1200" kern="1200" dirty="0" err="1" smtClean="0">
                <a:solidFill>
                  <a:schemeClr val="tx1"/>
                </a:solidFill>
                <a:effectLst/>
                <a:latin typeface="Calibri" pitchFamily="34" charset="0"/>
                <a:ea typeface="+mn-ea"/>
                <a:cs typeface="+mn-cs"/>
              </a:rPr>
              <a:t>SystemsprengerInnen</a:t>
            </a:r>
            <a:r>
              <a:rPr lang="de-DE" sz="1200" kern="1200" dirty="0" smtClean="0">
                <a:solidFill>
                  <a:schemeClr val="tx1"/>
                </a:solidFill>
                <a:effectLst/>
                <a:latin typeface="Calibri" pitchFamily="34" charset="0"/>
                <a:ea typeface="+mn-ea"/>
                <a:cs typeface="+mn-cs"/>
              </a:rPr>
              <a:t> machen, sehr unterschiedlich sind. Gemeinsam ist ihnen, dass es scheinbar keine geeigneten Angebote/Einrichtungen im Rahmen der Kinder- und Jugendhilfe für sie gibt. Die Gruppe der wohnungslosen Kinder und Jugendlichen kann zur Gruppe der </a:t>
            </a:r>
            <a:r>
              <a:rPr lang="de-DE" sz="1200" kern="1200" dirty="0" err="1" smtClean="0">
                <a:solidFill>
                  <a:schemeClr val="tx1"/>
                </a:solidFill>
                <a:effectLst/>
                <a:latin typeface="Calibri" pitchFamily="34" charset="0"/>
                <a:ea typeface="+mn-ea"/>
                <a:cs typeface="+mn-cs"/>
              </a:rPr>
              <a:t>SystemsprengerInnen</a:t>
            </a:r>
            <a:r>
              <a:rPr lang="de-DE" sz="1200" kern="1200" dirty="0" smtClean="0">
                <a:solidFill>
                  <a:schemeClr val="tx1"/>
                </a:solidFill>
                <a:effectLst/>
                <a:latin typeface="Calibri" pitchFamily="34" charset="0"/>
                <a:ea typeface="+mn-ea"/>
                <a:cs typeface="+mn-cs"/>
              </a:rPr>
              <a:t> gezählt werden. Hier wird sie als eigene Gruppe ausgewiesen, da sie einige (drei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explizit genannt haben.</a:t>
            </a:r>
            <a:r>
              <a:rPr lang="de-DE" dirty="0" smtClean="0">
                <a:effectLst/>
              </a:rPr>
              <a:t> </a:t>
            </a:r>
            <a:r>
              <a:rPr lang="de-DE" sz="1200" kern="1200" dirty="0" smtClean="0">
                <a:solidFill>
                  <a:schemeClr val="tx1"/>
                </a:solidFill>
                <a:effectLst/>
                <a:latin typeface="Calibri" pitchFamily="34" charset="0"/>
                <a:ea typeface="+mn-ea"/>
                <a:cs typeface="+mn-cs"/>
              </a:rPr>
              <a:t>In letzter Zeit hat sich der Begriff </a:t>
            </a:r>
            <a:r>
              <a:rPr lang="de-DE" sz="1200" kern="1200" dirty="0" err="1" smtClean="0">
                <a:solidFill>
                  <a:schemeClr val="tx1"/>
                </a:solidFill>
                <a:effectLst/>
                <a:latin typeface="Calibri" pitchFamily="34" charset="0"/>
                <a:ea typeface="+mn-ea"/>
                <a:cs typeface="+mn-cs"/>
              </a:rPr>
              <a:t>SystemsprengerInnen</a:t>
            </a:r>
            <a:r>
              <a:rPr lang="de-DE" sz="1200" kern="1200" dirty="0" smtClean="0">
                <a:solidFill>
                  <a:schemeClr val="tx1"/>
                </a:solidFill>
                <a:effectLst/>
                <a:latin typeface="Calibri" pitchFamily="34" charset="0"/>
                <a:ea typeface="+mn-ea"/>
                <a:cs typeface="+mn-cs"/>
              </a:rPr>
              <a:t> etabliert. An dieser Stelle sei darauf hingewiesen, dass damit Kinder und Jugendliche gemeint sind, für die es keine passenden Betreuungssettings zu geben scheint und nicht um Kinder und Jugendliche, die Systeme „aktiv sprengen“.</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9</a:t>
            </a:fld>
            <a:endParaRPr lang="de-DE"/>
          </a:p>
        </p:txBody>
      </p:sp>
    </p:spTree>
    <p:extLst>
      <p:ext uri="{BB962C8B-B14F-4D97-AF65-F5344CB8AC3E}">
        <p14:creationId xmlns:p14="http://schemas.microsoft.com/office/powerpoint/2010/main" val="208799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9438666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6" name="Content Placeholder 2"/>
          <p:cNvSpPr>
            <a:spLocks noGrp="1"/>
          </p:cNvSpPr>
          <p:nvPr>
            <p:ph idx="1"/>
          </p:nvPr>
        </p:nvSpPr>
        <p:spPr>
          <a:xfrm>
            <a:off x="240632" y="1798639"/>
            <a:ext cx="8720806" cy="470643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96321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3268702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 Unterüberschrift">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609600" y="2101516"/>
            <a:ext cx="8181557" cy="3088105"/>
          </a:xfrm>
          <a:prstGeom prst="rect">
            <a:avLst/>
          </a:prstGeom>
        </p:spPr>
        <p:txBody>
          <a:bodyPr/>
          <a:lstStyle>
            <a:lvl1pPr marL="0" indent="0" algn="r">
              <a:spcBef>
                <a:spcPts val="0"/>
              </a:spcBef>
              <a:buNone/>
              <a:defRPr sz="3000">
                <a:solidFill>
                  <a:schemeClr val="accent2">
                    <a:lumMod val="40000"/>
                    <a:lumOff val="60000"/>
                  </a:schemeClr>
                </a:solidFill>
                <a:latin typeface="Arial" panose="020B0604020202020204" pitchFamily="34" charset="0"/>
                <a:cs typeface="Arial" panose="020B0604020202020204" pitchFamily="34" charset="0"/>
              </a:defRPr>
            </a:lvl1pPr>
          </a:lstStyle>
          <a:p>
            <a:pPr lvl="0"/>
            <a:r>
              <a:rPr lang="de-DE" dirty="0" smtClean="0"/>
              <a:t>Text einfügen</a:t>
            </a:r>
            <a:endParaRPr lang="de-DE" dirty="0"/>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4005265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mit Aufzählung">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409074" y="2125579"/>
            <a:ext cx="8301872" cy="3288632"/>
          </a:xfrm>
          <a:prstGeom prst="rect">
            <a:avLst/>
          </a:prstGeom>
        </p:spPr>
        <p:txBody>
          <a:bodyPr/>
          <a:lstStyle>
            <a:lvl1pPr marL="342900" indent="-342900" algn="l">
              <a:spcBef>
                <a:spcPts val="0"/>
              </a:spcBef>
              <a:buFont typeface="Arial" panose="020B0604020202020204" pitchFamily="34" charset="0"/>
              <a:buChar char="•"/>
              <a:defRPr sz="2400" baseline="0">
                <a:solidFill>
                  <a:srgbClr val="FACB9F"/>
                </a:solidFill>
                <a:latin typeface="Arial" panose="020B0604020202020204" pitchFamily="34" charset="0"/>
                <a:cs typeface="Arial" panose="020B0604020202020204" pitchFamily="34" charset="0"/>
              </a:defRPr>
            </a:lvl1pPr>
          </a:lstStyle>
          <a:p>
            <a:pPr lvl="0"/>
            <a:r>
              <a:rPr lang="de-DE" dirty="0" smtClean="0"/>
              <a:t>Punkt</a:t>
            </a:r>
          </a:p>
          <a:p>
            <a:pPr lvl="0"/>
            <a:r>
              <a:rPr lang="de-DE" dirty="0" smtClean="0"/>
              <a:t>Inhaltszeile</a:t>
            </a:r>
          </a:p>
          <a:p>
            <a:pPr lvl="0"/>
            <a:r>
              <a:rPr lang="de-DE" dirty="0" smtClean="0"/>
              <a:t>Wort</a:t>
            </a:r>
          </a:p>
          <a:p>
            <a:pPr lvl="0"/>
            <a:r>
              <a:rPr lang="de-DE" dirty="0" smtClean="0"/>
              <a:t>Übersicht</a:t>
            </a:r>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30329446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6450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3879441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mit Bild + Unterüberschrif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5648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6512508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2853" y="916984"/>
            <a:ext cx="8755776" cy="5745182"/>
          </a:xfrm>
          <a:prstGeom prst="rect">
            <a:avLst/>
          </a:prstGeom>
        </p:spPr>
        <p:txBody>
          <a:bodyPr rtlCol="0">
            <a:normAutofit/>
          </a:bodyPr>
          <a:lstStyle>
            <a:lvl1pPr marL="0" indent="0">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42040020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5" name="Inhaltsplatzhalter 3"/>
          <p:cNvSpPr>
            <a:spLocks noGrp="1"/>
          </p:cNvSpPr>
          <p:nvPr>
            <p:ph sz="half" idx="2"/>
          </p:nvPr>
        </p:nvSpPr>
        <p:spPr>
          <a:xfrm>
            <a:off x="205334" y="2628900"/>
            <a:ext cx="8758666" cy="4033266"/>
          </a:xfrm>
          <a:prstGeom prst="rect">
            <a:avLst/>
          </a:prstGeom>
        </p:spPr>
        <p:txBody>
          <a:bodyPr>
            <a:normAutofit/>
          </a:bodyPr>
          <a:lstStyle>
            <a:lvl1pPr>
              <a:lnSpc>
                <a:spcPct val="100000"/>
              </a:lnSpc>
              <a:spcBef>
                <a:spcPts val="1200"/>
              </a:spcBef>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Inhaltsplatzhalter 2"/>
          <p:cNvSpPr>
            <a:spLocks noGrp="1"/>
          </p:cNvSpPr>
          <p:nvPr>
            <p:ph sz="half" idx="10"/>
          </p:nvPr>
        </p:nvSpPr>
        <p:spPr>
          <a:xfrm>
            <a:off x="205334" y="1635715"/>
            <a:ext cx="8758666" cy="866185"/>
          </a:xfrm>
          <a:prstGeom prst="rect">
            <a:avLst/>
          </a:prstGeom>
        </p:spPr>
        <p:txBody>
          <a:bodyPr anchor="b">
            <a:normAutofit/>
          </a:bodyPr>
          <a:lstStyle>
            <a:lvl1pPr>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Mastertextformat bearbeiten</a:t>
            </a:r>
          </a:p>
        </p:txBody>
      </p:sp>
      <p:sp>
        <p:nvSpPr>
          <p:cNvPr id="7"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21295645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Inhaltsplatzhalter 2"/>
          <p:cNvSpPr>
            <a:spLocks noGrp="1"/>
          </p:cNvSpPr>
          <p:nvPr>
            <p:ph sz="half" idx="1"/>
          </p:nvPr>
        </p:nvSpPr>
        <p:spPr>
          <a:xfrm>
            <a:off x="197729"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9"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0" name="Inhaltsplatzhalter 3"/>
          <p:cNvSpPr>
            <a:spLocks noGrp="1"/>
          </p:cNvSpPr>
          <p:nvPr>
            <p:ph sz="half" idx="2"/>
          </p:nvPr>
        </p:nvSpPr>
        <p:spPr>
          <a:xfrm>
            <a:off x="4809289" y="2667000"/>
            <a:ext cx="4021890" cy="3995166"/>
          </a:xfrm>
          <a:prstGeom prst="rect">
            <a:avLst/>
          </a:prstGeom>
        </p:spPr>
        <p:txBody>
          <a:bodyPr>
            <a:normAutofit/>
          </a:bodyPr>
          <a:lstStyle>
            <a:lvl1pPr>
              <a:lnSpc>
                <a:spcPts val="2400"/>
              </a:lnSpc>
              <a:defRPr sz="2400"/>
            </a:lvl1pPr>
            <a:lvl2pPr>
              <a:lnSpc>
                <a:spcPct val="100000"/>
              </a:lnSpc>
              <a:defRPr sz="2000"/>
            </a:lvl2pPr>
            <a:lvl3pPr>
              <a:lnSpc>
                <a:spcPts val="2400"/>
              </a:lnSpc>
              <a:defRPr sz="1600"/>
            </a:lvl3pPr>
            <a:lvl4pPr>
              <a:lnSpc>
                <a:spcPts val="2400"/>
              </a:lnSpc>
              <a:defRPr sz="1400"/>
            </a:lvl4pPr>
            <a:lvl5pPr>
              <a:lnSpc>
                <a:spcPts val="24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1" name="Inhaltsplatzhalter 2"/>
          <p:cNvSpPr>
            <a:spLocks noGrp="1"/>
          </p:cNvSpPr>
          <p:nvPr>
            <p:ph sz="half" idx="12" hasCustomPrompt="1"/>
          </p:nvPr>
        </p:nvSpPr>
        <p:spPr>
          <a:xfrm>
            <a:off x="4809289" y="1696366"/>
            <a:ext cx="4021890" cy="866185"/>
          </a:xfrm>
          <a:prstGeom prst="rect">
            <a:avLst/>
          </a:prstGeom>
        </p:spPr>
        <p:txBody>
          <a:bodyPr anchor="b">
            <a:normAutofit/>
          </a:bodyPr>
          <a:lstStyle>
            <a:lvl1pPr marL="0" indent="0" algn="l">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13382068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6" name="Inhaltsplatzhalter 2"/>
          <p:cNvSpPr>
            <a:spLocks noGrp="1"/>
          </p:cNvSpPr>
          <p:nvPr>
            <p:ph sz="half" idx="10"/>
          </p:nvPr>
        </p:nvSpPr>
        <p:spPr>
          <a:xfrm>
            <a:off x="4648200"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7" name="Inhaltsplatzhalter 3"/>
          <p:cNvSpPr>
            <a:spLocks noGrp="1"/>
          </p:cNvSpPr>
          <p:nvPr>
            <p:ph sz="half" idx="11"/>
          </p:nvPr>
        </p:nvSpPr>
        <p:spPr>
          <a:xfrm>
            <a:off x="192505" y="2667000"/>
            <a:ext cx="4316371" cy="3995166"/>
          </a:xfrm>
          <a:prstGeom prst="rect">
            <a:avLst/>
          </a:prstGeom>
        </p:spPr>
        <p:txBody>
          <a:bodyPr>
            <a:normAutofit/>
          </a:bodyPr>
          <a:lstStyle>
            <a:lvl1pPr>
              <a:lnSpc>
                <a:spcPct val="100000"/>
              </a:lnSpc>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0"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1" name="Inhaltsplatzhalter 2"/>
          <p:cNvSpPr>
            <a:spLocks noGrp="1"/>
          </p:cNvSpPr>
          <p:nvPr>
            <p:ph sz="half" idx="12" hasCustomPrompt="1"/>
          </p:nvPr>
        </p:nvSpPr>
        <p:spPr>
          <a:xfrm>
            <a:off x="192505" y="1515980"/>
            <a:ext cx="4316371" cy="1046572"/>
          </a:xfrm>
          <a:prstGeom prst="rect">
            <a:avLst/>
          </a:prstGeom>
        </p:spPr>
        <p:txBody>
          <a:bodyPr anchor="b">
            <a:normAutofit/>
          </a:bodyPr>
          <a:lstStyle>
            <a:lvl1pPr marL="0" indent="0" algn="l">
              <a:buNone/>
              <a:defRPr sz="32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2666153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Unterüberschrift">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609600" y="2101516"/>
            <a:ext cx="8181557" cy="3088105"/>
          </a:xfrm>
          <a:prstGeom prst="rect">
            <a:avLst/>
          </a:prstGeom>
        </p:spPr>
        <p:txBody>
          <a:bodyPr/>
          <a:lstStyle>
            <a:lvl1pPr marL="0" indent="0" algn="r">
              <a:spcBef>
                <a:spcPts val="0"/>
              </a:spcBef>
              <a:buNone/>
              <a:defRPr sz="3000">
                <a:solidFill>
                  <a:schemeClr val="accent2">
                    <a:lumMod val="40000"/>
                    <a:lumOff val="60000"/>
                  </a:schemeClr>
                </a:solidFill>
                <a:latin typeface="Arial" panose="020B0604020202020204" pitchFamily="34" charset="0"/>
                <a:cs typeface="Arial" panose="020B0604020202020204" pitchFamily="34" charset="0"/>
              </a:defRPr>
            </a:lvl1pPr>
          </a:lstStyle>
          <a:p>
            <a:pPr lvl="0"/>
            <a:r>
              <a:rPr lang="de-DE" dirty="0" smtClean="0"/>
              <a:t>Text einfügen</a:t>
            </a:r>
            <a:endParaRPr lang="de-DE" dirty="0"/>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898281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6" name="Content Placeholder 2"/>
          <p:cNvSpPr>
            <a:spLocks noGrp="1"/>
          </p:cNvSpPr>
          <p:nvPr>
            <p:ph idx="1"/>
          </p:nvPr>
        </p:nvSpPr>
        <p:spPr>
          <a:xfrm>
            <a:off x="240632" y="1798639"/>
            <a:ext cx="8720806" cy="470643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51936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1604219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 Unterüberschrift">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609600" y="2101516"/>
            <a:ext cx="8181557" cy="3088105"/>
          </a:xfrm>
          <a:prstGeom prst="rect">
            <a:avLst/>
          </a:prstGeom>
        </p:spPr>
        <p:txBody>
          <a:bodyPr/>
          <a:lstStyle>
            <a:lvl1pPr marL="0" indent="0" algn="r">
              <a:spcBef>
                <a:spcPts val="0"/>
              </a:spcBef>
              <a:buNone/>
              <a:defRPr sz="3000">
                <a:solidFill>
                  <a:schemeClr val="accent2">
                    <a:lumMod val="40000"/>
                    <a:lumOff val="60000"/>
                  </a:schemeClr>
                </a:solidFill>
                <a:latin typeface="Arial" panose="020B0604020202020204" pitchFamily="34" charset="0"/>
                <a:cs typeface="Arial" panose="020B0604020202020204" pitchFamily="34" charset="0"/>
              </a:defRPr>
            </a:lvl1pPr>
          </a:lstStyle>
          <a:p>
            <a:pPr lvl="0"/>
            <a:r>
              <a:rPr lang="de-DE" dirty="0" smtClean="0"/>
              <a:t>Text einfügen</a:t>
            </a:r>
            <a:endParaRPr lang="de-DE" dirty="0"/>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546681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mit Aufzählung">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409074" y="2125579"/>
            <a:ext cx="8301872" cy="3288632"/>
          </a:xfrm>
          <a:prstGeom prst="rect">
            <a:avLst/>
          </a:prstGeom>
        </p:spPr>
        <p:txBody>
          <a:bodyPr/>
          <a:lstStyle>
            <a:lvl1pPr marL="342900" indent="-342900" algn="l">
              <a:spcBef>
                <a:spcPts val="0"/>
              </a:spcBef>
              <a:buFont typeface="Arial" panose="020B0604020202020204" pitchFamily="34" charset="0"/>
              <a:buChar char="•"/>
              <a:defRPr sz="2400" baseline="0">
                <a:solidFill>
                  <a:srgbClr val="FACB9F"/>
                </a:solidFill>
                <a:latin typeface="Arial" panose="020B0604020202020204" pitchFamily="34" charset="0"/>
                <a:cs typeface="Arial" panose="020B0604020202020204" pitchFamily="34" charset="0"/>
              </a:defRPr>
            </a:lvl1pPr>
          </a:lstStyle>
          <a:p>
            <a:pPr lvl="0"/>
            <a:r>
              <a:rPr lang="de-DE" dirty="0" smtClean="0"/>
              <a:t>Punkt</a:t>
            </a:r>
          </a:p>
          <a:p>
            <a:pPr lvl="0"/>
            <a:r>
              <a:rPr lang="de-DE" dirty="0" smtClean="0"/>
              <a:t>Inhaltszeile</a:t>
            </a:r>
          </a:p>
          <a:p>
            <a:pPr lvl="0"/>
            <a:r>
              <a:rPr lang="de-DE" dirty="0" smtClean="0"/>
              <a:t>Wort</a:t>
            </a:r>
          </a:p>
          <a:p>
            <a:pPr lvl="0"/>
            <a:r>
              <a:rPr lang="de-DE" dirty="0" smtClean="0"/>
              <a:t>Übersicht</a:t>
            </a:r>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0686290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6450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7827693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folie mit Bild + Unterüberschrif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5648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5449843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2853" y="916984"/>
            <a:ext cx="8755776" cy="5745182"/>
          </a:xfrm>
          <a:prstGeom prst="rect">
            <a:avLst/>
          </a:prstGeom>
        </p:spPr>
        <p:txBody>
          <a:bodyPr rtlCol="0">
            <a:normAutofit/>
          </a:bodyPr>
          <a:lstStyle>
            <a:lvl1pPr marL="0" indent="0">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5275446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5" name="Inhaltsplatzhalter 3"/>
          <p:cNvSpPr>
            <a:spLocks noGrp="1"/>
          </p:cNvSpPr>
          <p:nvPr>
            <p:ph sz="half" idx="2"/>
          </p:nvPr>
        </p:nvSpPr>
        <p:spPr>
          <a:xfrm>
            <a:off x="205334" y="2628900"/>
            <a:ext cx="8758666" cy="4033266"/>
          </a:xfrm>
          <a:prstGeom prst="rect">
            <a:avLst/>
          </a:prstGeom>
        </p:spPr>
        <p:txBody>
          <a:bodyPr>
            <a:normAutofit/>
          </a:bodyPr>
          <a:lstStyle>
            <a:lvl1pPr>
              <a:lnSpc>
                <a:spcPct val="100000"/>
              </a:lnSpc>
              <a:spcBef>
                <a:spcPts val="1200"/>
              </a:spcBef>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Inhaltsplatzhalter 2"/>
          <p:cNvSpPr>
            <a:spLocks noGrp="1"/>
          </p:cNvSpPr>
          <p:nvPr>
            <p:ph sz="half" idx="10"/>
          </p:nvPr>
        </p:nvSpPr>
        <p:spPr>
          <a:xfrm>
            <a:off x="205334" y="1635715"/>
            <a:ext cx="8758666" cy="866185"/>
          </a:xfrm>
          <a:prstGeom prst="rect">
            <a:avLst/>
          </a:prstGeom>
        </p:spPr>
        <p:txBody>
          <a:bodyPr anchor="b">
            <a:normAutofit/>
          </a:bodyPr>
          <a:lstStyle>
            <a:lvl1pPr>
              <a:buNone/>
              <a:defRPr sz="3000" cap="none" baseline="0">
                <a:solidFill>
                  <a:srgbClr val="E743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Mastertextformat bearbeiten</a:t>
            </a:r>
          </a:p>
        </p:txBody>
      </p:sp>
      <p:sp>
        <p:nvSpPr>
          <p:cNvPr id="7"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41394917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Inhaltsplatzhalter 2"/>
          <p:cNvSpPr>
            <a:spLocks noGrp="1"/>
          </p:cNvSpPr>
          <p:nvPr>
            <p:ph sz="half" idx="1"/>
          </p:nvPr>
        </p:nvSpPr>
        <p:spPr>
          <a:xfrm>
            <a:off x="197729"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9"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0" name="Inhaltsplatzhalter 3"/>
          <p:cNvSpPr>
            <a:spLocks noGrp="1"/>
          </p:cNvSpPr>
          <p:nvPr>
            <p:ph sz="half" idx="2"/>
          </p:nvPr>
        </p:nvSpPr>
        <p:spPr>
          <a:xfrm>
            <a:off x="4809289" y="2667000"/>
            <a:ext cx="4021890" cy="3995166"/>
          </a:xfrm>
          <a:prstGeom prst="rect">
            <a:avLst/>
          </a:prstGeom>
        </p:spPr>
        <p:txBody>
          <a:bodyPr>
            <a:normAutofit/>
          </a:bodyPr>
          <a:lstStyle>
            <a:lvl1pPr>
              <a:lnSpc>
                <a:spcPts val="2400"/>
              </a:lnSpc>
              <a:defRPr sz="2400"/>
            </a:lvl1pPr>
            <a:lvl2pPr>
              <a:lnSpc>
                <a:spcPct val="100000"/>
              </a:lnSpc>
              <a:defRPr sz="2000"/>
            </a:lvl2pPr>
            <a:lvl3pPr>
              <a:lnSpc>
                <a:spcPts val="2400"/>
              </a:lnSpc>
              <a:defRPr sz="1600"/>
            </a:lvl3pPr>
            <a:lvl4pPr>
              <a:lnSpc>
                <a:spcPts val="2400"/>
              </a:lnSpc>
              <a:defRPr sz="1400"/>
            </a:lvl4pPr>
            <a:lvl5pPr>
              <a:lnSpc>
                <a:spcPts val="24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1" name="Inhaltsplatzhalter 2"/>
          <p:cNvSpPr>
            <a:spLocks noGrp="1"/>
          </p:cNvSpPr>
          <p:nvPr>
            <p:ph sz="half" idx="12" hasCustomPrompt="1"/>
          </p:nvPr>
        </p:nvSpPr>
        <p:spPr>
          <a:xfrm>
            <a:off x="4809289" y="1696366"/>
            <a:ext cx="4021890" cy="866185"/>
          </a:xfrm>
          <a:prstGeom prst="rect">
            <a:avLst/>
          </a:prstGeom>
        </p:spPr>
        <p:txBody>
          <a:bodyPr anchor="b">
            <a:normAutofit/>
          </a:bodyPr>
          <a:lstStyle>
            <a:lvl1pPr marL="0" indent="0" algn="l">
              <a:buNone/>
              <a:defRPr sz="3000" cap="none" baseline="0">
                <a:solidFill>
                  <a:srgbClr val="E743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14880755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6" name="Inhaltsplatzhalter 2"/>
          <p:cNvSpPr>
            <a:spLocks noGrp="1"/>
          </p:cNvSpPr>
          <p:nvPr>
            <p:ph sz="half" idx="10"/>
          </p:nvPr>
        </p:nvSpPr>
        <p:spPr>
          <a:xfrm>
            <a:off x="4648200"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7" name="Inhaltsplatzhalter 3"/>
          <p:cNvSpPr>
            <a:spLocks noGrp="1"/>
          </p:cNvSpPr>
          <p:nvPr>
            <p:ph sz="half" idx="11"/>
          </p:nvPr>
        </p:nvSpPr>
        <p:spPr>
          <a:xfrm>
            <a:off x="192505" y="2667000"/>
            <a:ext cx="4316371" cy="3995166"/>
          </a:xfrm>
          <a:prstGeom prst="rect">
            <a:avLst/>
          </a:prstGeom>
        </p:spPr>
        <p:txBody>
          <a:bodyPr>
            <a:normAutofit/>
          </a:bodyPr>
          <a:lstStyle>
            <a:lvl1pPr>
              <a:lnSpc>
                <a:spcPct val="100000"/>
              </a:lnSpc>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0"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1" name="Inhaltsplatzhalter 2"/>
          <p:cNvSpPr>
            <a:spLocks noGrp="1"/>
          </p:cNvSpPr>
          <p:nvPr>
            <p:ph sz="half" idx="12" hasCustomPrompt="1"/>
          </p:nvPr>
        </p:nvSpPr>
        <p:spPr>
          <a:xfrm>
            <a:off x="192505" y="1515980"/>
            <a:ext cx="4316371" cy="1046572"/>
          </a:xfrm>
          <a:prstGeom prst="rect">
            <a:avLst/>
          </a:prstGeom>
        </p:spPr>
        <p:txBody>
          <a:bodyPr anchor="b">
            <a:normAutofit/>
          </a:bodyPr>
          <a:lstStyle>
            <a:lvl1pPr marL="0" indent="0" algn="l">
              <a:buNone/>
              <a:defRPr sz="3200" cap="none" baseline="0">
                <a:solidFill>
                  <a:srgbClr val="E743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3885829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Aufzählung">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409074" y="2125579"/>
            <a:ext cx="8301872" cy="3288632"/>
          </a:xfrm>
          <a:prstGeom prst="rect">
            <a:avLst/>
          </a:prstGeom>
        </p:spPr>
        <p:txBody>
          <a:bodyPr/>
          <a:lstStyle>
            <a:lvl1pPr marL="342900" indent="-342900" algn="l">
              <a:spcBef>
                <a:spcPts val="0"/>
              </a:spcBef>
              <a:buFont typeface="Arial" panose="020B0604020202020204" pitchFamily="34" charset="0"/>
              <a:buChar char="•"/>
              <a:defRPr sz="2400" baseline="0">
                <a:solidFill>
                  <a:srgbClr val="FACB9F"/>
                </a:solidFill>
                <a:latin typeface="Arial" panose="020B0604020202020204" pitchFamily="34" charset="0"/>
                <a:cs typeface="Arial" panose="020B0604020202020204" pitchFamily="34" charset="0"/>
              </a:defRPr>
            </a:lvl1pPr>
          </a:lstStyle>
          <a:p>
            <a:pPr lvl="0"/>
            <a:r>
              <a:rPr lang="de-DE" dirty="0" smtClean="0"/>
              <a:t>Punkt</a:t>
            </a:r>
          </a:p>
          <a:p>
            <a:pPr lvl="0"/>
            <a:r>
              <a:rPr lang="de-DE" dirty="0" smtClean="0"/>
              <a:t>Inhaltszeile</a:t>
            </a:r>
          </a:p>
          <a:p>
            <a:pPr lvl="0"/>
            <a:r>
              <a:rPr lang="de-DE" dirty="0" smtClean="0"/>
              <a:t>Wort</a:t>
            </a:r>
          </a:p>
          <a:p>
            <a:pPr lvl="0"/>
            <a:r>
              <a:rPr lang="de-DE" dirty="0" smtClean="0"/>
              <a:t>Übersicht</a:t>
            </a:r>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8738806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6" name="Content Placeholder 2"/>
          <p:cNvSpPr>
            <a:spLocks noGrp="1"/>
          </p:cNvSpPr>
          <p:nvPr>
            <p:ph idx="1"/>
          </p:nvPr>
        </p:nvSpPr>
        <p:spPr>
          <a:xfrm>
            <a:off x="240632" y="1798639"/>
            <a:ext cx="8720806" cy="470643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84890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6450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3627451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mit Bild + Unterüberschrif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5648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358280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2853" y="916984"/>
            <a:ext cx="8755776" cy="5745182"/>
          </a:xfrm>
          <a:prstGeom prst="rect">
            <a:avLst/>
          </a:prstGeom>
        </p:spPr>
        <p:txBody>
          <a:bodyPr rtlCol="0">
            <a:normAutofit/>
          </a:bodyPr>
          <a:lstStyle>
            <a:lvl1pPr marL="0" indent="0">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3225784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5" name="Inhaltsplatzhalter 3"/>
          <p:cNvSpPr>
            <a:spLocks noGrp="1"/>
          </p:cNvSpPr>
          <p:nvPr>
            <p:ph sz="half" idx="2"/>
          </p:nvPr>
        </p:nvSpPr>
        <p:spPr>
          <a:xfrm>
            <a:off x="205334" y="2628900"/>
            <a:ext cx="8758666" cy="4033266"/>
          </a:xfrm>
          <a:prstGeom prst="rect">
            <a:avLst/>
          </a:prstGeom>
        </p:spPr>
        <p:txBody>
          <a:bodyPr>
            <a:normAutofit/>
          </a:bodyPr>
          <a:lstStyle>
            <a:lvl1pPr>
              <a:lnSpc>
                <a:spcPct val="100000"/>
              </a:lnSpc>
              <a:spcBef>
                <a:spcPts val="1200"/>
              </a:spcBef>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Inhaltsplatzhalter 2"/>
          <p:cNvSpPr>
            <a:spLocks noGrp="1"/>
          </p:cNvSpPr>
          <p:nvPr>
            <p:ph sz="half" idx="10"/>
          </p:nvPr>
        </p:nvSpPr>
        <p:spPr>
          <a:xfrm>
            <a:off x="205334" y="1635715"/>
            <a:ext cx="8758666" cy="866185"/>
          </a:xfrm>
          <a:prstGeom prst="rect">
            <a:avLst/>
          </a:prstGeom>
        </p:spPr>
        <p:txBody>
          <a:bodyPr anchor="b">
            <a:normAutofit/>
          </a:bodyPr>
          <a:lstStyle>
            <a:lvl1pPr>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Mastertextformat bearbeiten</a:t>
            </a:r>
          </a:p>
        </p:txBody>
      </p:sp>
      <p:sp>
        <p:nvSpPr>
          <p:cNvPr id="7"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3924131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Inhaltsplatzhalter 2"/>
          <p:cNvSpPr>
            <a:spLocks noGrp="1"/>
          </p:cNvSpPr>
          <p:nvPr>
            <p:ph sz="half" idx="1"/>
          </p:nvPr>
        </p:nvSpPr>
        <p:spPr>
          <a:xfrm>
            <a:off x="197729"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9"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0" name="Inhaltsplatzhalter 3"/>
          <p:cNvSpPr>
            <a:spLocks noGrp="1"/>
          </p:cNvSpPr>
          <p:nvPr>
            <p:ph sz="half" idx="2"/>
          </p:nvPr>
        </p:nvSpPr>
        <p:spPr>
          <a:xfrm>
            <a:off x="4809289" y="2667000"/>
            <a:ext cx="4021890" cy="3995166"/>
          </a:xfrm>
          <a:prstGeom prst="rect">
            <a:avLst/>
          </a:prstGeom>
        </p:spPr>
        <p:txBody>
          <a:bodyPr>
            <a:normAutofit/>
          </a:bodyPr>
          <a:lstStyle>
            <a:lvl1pPr>
              <a:lnSpc>
                <a:spcPts val="2400"/>
              </a:lnSpc>
              <a:defRPr sz="2400"/>
            </a:lvl1pPr>
            <a:lvl2pPr>
              <a:lnSpc>
                <a:spcPct val="100000"/>
              </a:lnSpc>
              <a:defRPr sz="2000"/>
            </a:lvl2pPr>
            <a:lvl3pPr>
              <a:lnSpc>
                <a:spcPts val="2400"/>
              </a:lnSpc>
              <a:defRPr sz="1600"/>
            </a:lvl3pPr>
            <a:lvl4pPr>
              <a:lnSpc>
                <a:spcPts val="2400"/>
              </a:lnSpc>
              <a:defRPr sz="1400"/>
            </a:lvl4pPr>
            <a:lvl5pPr>
              <a:lnSpc>
                <a:spcPts val="24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1" name="Inhaltsplatzhalter 2"/>
          <p:cNvSpPr>
            <a:spLocks noGrp="1"/>
          </p:cNvSpPr>
          <p:nvPr>
            <p:ph sz="half" idx="12" hasCustomPrompt="1"/>
          </p:nvPr>
        </p:nvSpPr>
        <p:spPr>
          <a:xfrm>
            <a:off x="4809289" y="1696366"/>
            <a:ext cx="4021890" cy="866185"/>
          </a:xfrm>
          <a:prstGeom prst="rect">
            <a:avLst/>
          </a:prstGeom>
        </p:spPr>
        <p:txBody>
          <a:bodyPr anchor="b">
            <a:normAutofit/>
          </a:bodyPr>
          <a:lstStyle>
            <a:lvl1pPr marL="0" indent="0" algn="l">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3724381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6" name="Inhaltsplatzhalter 2"/>
          <p:cNvSpPr>
            <a:spLocks noGrp="1"/>
          </p:cNvSpPr>
          <p:nvPr>
            <p:ph sz="half" idx="10"/>
          </p:nvPr>
        </p:nvSpPr>
        <p:spPr>
          <a:xfrm>
            <a:off x="4648200"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7" name="Inhaltsplatzhalter 3"/>
          <p:cNvSpPr>
            <a:spLocks noGrp="1"/>
          </p:cNvSpPr>
          <p:nvPr>
            <p:ph sz="half" idx="11"/>
          </p:nvPr>
        </p:nvSpPr>
        <p:spPr>
          <a:xfrm>
            <a:off x="192505" y="2667000"/>
            <a:ext cx="4316371" cy="3995166"/>
          </a:xfrm>
          <a:prstGeom prst="rect">
            <a:avLst/>
          </a:prstGeom>
        </p:spPr>
        <p:txBody>
          <a:bodyPr>
            <a:normAutofit/>
          </a:bodyPr>
          <a:lstStyle>
            <a:lvl1pPr>
              <a:lnSpc>
                <a:spcPct val="100000"/>
              </a:lnSpc>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0"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1" name="Inhaltsplatzhalter 2"/>
          <p:cNvSpPr>
            <a:spLocks noGrp="1"/>
          </p:cNvSpPr>
          <p:nvPr>
            <p:ph sz="half" idx="12" hasCustomPrompt="1"/>
          </p:nvPr>
        </p:nvSpPr>
        <p:spPr>
          <a:xfrm>
            <a:off x="192505" y="1515980"/>
            <a:ext cx="4316371" cy="1046572"/>
          </a:xfrm>
          <a:prstGeom prst="rect">
            <a:avLst/>
          </a:prstGeom>
        </p:spPr>
        <p:txBody>
          <a:bodyPr anchor="b">
            <a:normAutofit/>
          </a:bodyPr>
          <a:lstStyle>
            <a:lvl1pPr marL="0" indent="0" algn="l">
              <a:buNone/>
              <a:defRPr sz="32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11448942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image" Target="../media/image5.png"/><Relationship Id="rId5" Type="http://schemas.openxmlformats.org/officeDocument/2006/relationships/slideLayout" Target="../slideLayouts/slideLayout1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11" Type="http://schemas.openxmlformats.org/officeDocument/2006/relationships/image" Target="../media/image5.png"/><Relationship Id="rId5" Type="http://schemas.openxmlformats.org/officeDocument/2006/relationships/slideLayout" Target="../slideLayouts/slideLayout2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9.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a:spLocks noChangeAspect="1"/>
          </p:cNvSpPr>
          <p:nvPr/>
        </p:nvSpPr>
        <p:spPr>
          <a:xfrm>
            <a:off x="179388" y="1941512"/>
            <a:ext cx="8785225" cy="4751387"/>
          </a:xfrm>
          <a:prstGeom prst="rect">
            <a:avLst/>
          </a:prstGeom>
          <a:solidFill>
            <a:srgbClr val="F47920"/>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2069" name="Picture 21" descr="Home-white-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5453063"/>
            <a:ext cx="1249363" cy="10779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l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5592763"/>
            <a:ext cx="9794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4563" y="5567363"/>
            <a:ext cx="1038225" cy="8826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fami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0063" y="5568950"/>
            <a:ext cx="588962" cy="931863"/>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mome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8213" y="5554663"/>
            <a:ext cx="782637"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motherhoo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5800" y="5564188"/>
            <a:ext cx="638175" cy="890587"/>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sibl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688" y="5529263"/>
            <a:ext cx="957262" cy="95408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vill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7650" y="5602288"/>
            <a:ext cx="850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37086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706" r:id="rId3"/>
    <p:sldLayoutId id="2147483707" r:id="rId4"/>
    <p:sldLayoutId id="2147483682" r:id="rId5"/>
  </p:sldLayoutIdLst>
  <p:timing>
    <p:tnLst>
      <p:par>
        <p:cTn id="1" dur="indefinite" restart="never" nodeType="tmRoot"/>
      </p:par>
    </p:tnLst>
  </p:timing>
  <p:hf hdr="0" dt="0"/>
  <p:txStyles>
    <p:titleStyle>
      <a:lvl1pPr algn="r" defTabSz="457200" rtl="0" eaLnBrk="1" fontAlgn="base" hangingPunct="1">
        <a:spcBef>
          <a:spcPct val="0"/>
        </a:spcBef>
        <a:spcAft>
          <a:spcPct val="0"/>
        </a:spcAft>
        <a:defRPr sz="3000" kern="1200">
          <a:solidFill>
            <a:srgbClr val="EC7404"/>
          </a:solidFill>
          <a:latin typeface="Arial"/>
          <a:ea typeface="ＭＳ Ｐゴシック" pitchFamily="30" charset="-128"/>
          <a:cs typeface="ＭＳ Ｐゴシック" pitchFamily="30" charset="-128"/>
        </a:defRPr>
      </a:lvl1pPr>
      <a:lvl2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2pPr>
      <a:lvl3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3pPr>
      <a:lvl4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4pPr>
      <a:lvl5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5pPr>
      <a:lvl6pPr marL="4572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6pPr>
      <a:lvl7pPr marL="9144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7pPr>
      <a:lvl8pPr marL="13716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8pPr>
      <a:lvl9pPr marL="18288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a:xfrm>
            <a:off x="2339975" y="217488"/>
            <a:ext cx="6621463" cy="570646"/>
          </a:xfrm>
          <a:prstGeom prst="rect">
            <a:avLst/>
          </a:prstGeom>
          <a:solidFill>
            <a:srgbClr val="EC74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00B0F0"/>
              </a:solidFill>
            </a:endParaRPr>
          </a:p>
        </p:txBody>
      </p:sp>
      <p:sp>
        <p:nvSpPr>
          <p:cNvPr id="8"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1748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2"/>
          <p:cNvSpPr>
            <a:spLocks noGrp="1"/>
          </p:cNvSpPr>
          <p:nvPr>
            <p:ph type="body" idx="1"/>
          </p:nvPr>
        </p:nvSpPr>
        <p:spPr bwMode="auto">
          <a:xfrm>
            <a:off x="228365" y="1798638"/>
            <a:ext cx="8712785" cy="46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dirty="0" smtClean="0"/>
              <a:t>Lorem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1"/>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2"/>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3"/>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4"/>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DE" dirty="0" smtClean="0"/>
          </a:p>
        </p:txBody>
      </p:sp>
      <p:sp>
        <p:nvSpPr>
          <p:cNvPr id="7" name="Textfeld 6"/>
          <p:cNvSpPr txBox="1"/>
          <p:nvPr userDrawn="1"/>
        </p:nvSpPr>
        <p:spPr>
          <a:xfrm>
            <a:off x="228365" y="6314739"/>
            <a:ext cx="2111610" cy="369332"/>
          </a:xfrm>
          <a:prstGeom prst="rect">
            <a:avLst/>
          </a:prstGeom>
          <a:noFill/>
        </p:spPr>
        <p:txBody>
          <a:bodyPr wrap="square" rtlCol="0">
            <a:spAutoFit/>
          </a:bodyPr>
          <a:lstStyle/>
          <a:p>
            <a:endParaRPr lang="de-DE" dirty="0"/>
          </a:p>
        </p:txBody>
      </p:sp>
      <p:sp>
        <p:nvSpPr>
          <p:cNvPr id="10" name="Textfeld 9"/>
          <p:cNvSpPr txBox="1"/>
          <p:nvPr userDrawn="1"/>
        </p:nvSpPr>
        <p:spPr>
          <a:xfrm>
            <a:off x="380765" y="6467139"/>
            <a:ext cx="2111610" cy="369332"/>
          </a:xfrm>
          <a:prstGeom prst="rect">
            <a:avLst/>
          </a:prstGeom>
          <a:noFill/>
        </p:spPr>
        <p:txBody>
          <a:bodyPr wrap="square" rtlCol="0">
            <a:spAutoFit/>
          </a:bodyPr>
          <a:lstStyle/>
          <a:p>
            <a:endParaRPr lang="de-DE" dirty="0"/>
          </a:p>
        </p:txBody>
      </p:sp>
      <p:sp>
        <p:nvSpPr>
          <p:cNvPr id="3" name="Textfeld 2"/>
          <p:cNvSpPr txBox="1"/>
          <p:nvPr userDrawn="1"/>
        </p:nvSpPr>
        <p:spPr>
          <a:xfrm>
            <a:off x="228365" y="6465351"/>
            <a:ext cx="2264010" cy="246221"/>
          </a:xfrm>
          <a:prstGeom prst="rect">
            <a:avLst/>
          </a:prstGeom>
          <a:noFill/>
        </p:spPr>
        <p:txBody>
          <a:bodyPr wrap="square" rtlCol="0">
            <a:spAutoFit/>
          </a:bodyPr>
          <a:lstStyle/>
          <a:p>
            <a:r>
              <a:rPr lang="de-DE" sz="1000" dirty="0" smtClean="0"/>
              <a:t>Forschung &amp; Entwicklung/</a:t>
            </a:r>
            <a:r>
              <a:rPr lang="de-DE" sz="1000" dirty="0" err="1" smtClean="0"/>
              <a:t>FBP</a:t>
            </a:r>
            <a:endParaRPr lang="de-DE" sz="1000" dirty="0"/>
          </a:p>
        </p:txBody>
      </p:sp>
      <p:sp>
        <p:nvSpPr>
          <p:cNvPr id="11" name="Textfeld 10"/>
          <p:cNvSpPr txBox="1"/>
          <p:nvPr userDrawn="1"/>
        </p:nvSpPr>
        <p:spPr>
          <a:xfrm>
            <a:off x="3515968" y="6456910"/>
            <a:ext cx="2264010" cy="246221"/>
          </a:xfrm>
          <a:prstGeom prst="rect">
            <a:avLst/>
          </a:prstGeom>
          <a:noFill/>
        </p:spPr>
        <p:txBody>
          <a:bodyPr wrap="square" rtlCol="0">
            <a:spAutoFit/>
          </a:bodyPr>
          <a:lstStyle/>
          <a:p>
            <a:pPr algn="ctr"/>
            <a:r>
              <a:rPr lang="de-DE" sz="1000" dirty="0" err="1" smtClean="0"/>
              <a:t>JuQuest-ExpertInnenkonferenz</a:t>
            </a:r>
            <a:r>
              <a:rPr lang="de-DE" sz="1000" dirty="0" smtClean="0"/>
              <a:t> 2016</a:t>
            </a:r>
            <a:endParaRPr lang="de-DE" sz="1000" dirty="0"/>
          </a:p>
        </p:txBody>
      </p:sp>
      <p:sp>
        <p:nvSpPr>
          <p:cNvPr id="13" name="Textfeld 12"/>
          <p:cNvSpPr txBox="1"/>
          <p:nvPr userDrawn="1"/>
        </p:nvSpPr>
        <p:spPr>
          <a:xfrm>
            <a:off x="7641315" y="6440905"/>
            <a:ext cx="1320123" cy="246221"/>
          </a:xfrm>
          <a:prstGeom prst="rect">
            <a:avLst/>
          </a:prstGeom>
          <a:noFill/>
        </p:spPr>
        <p:txBody>
          <a:bodyPr wrap="square" rtlCol="0">
            <a:spAutoFit/>
          </a:bodyPr>
          <a:lstStyle/>
          <a:p>
            <a:r>
              <a:rPr lang="de-DE" sz="1000" dirty="0" smtClean="0"/>
              <a:t>7.</a:t>
            </a:r>
            <a:r>
              <a:rPr lang="de-DE" sz="1000" baseline="0" dirty="0" smtClean="0"/>
              <a:t> und 8. April 2016</a:t>
            </a:r>
            <a:endParaRPr lang="de-DE" sz="1000" dirty="0"/>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704" r:id="rId5"/>
  </p:sldLayoutIdLst>
  <p:timing>
    <p:tnLst>
      <p:par>
        <p:cTn id="1" dur="indefinite" restart="never" nodeType="tmRoot"/>
      </p:par>
    </p:tnLst>
  </p:timing>
  <p:hf hdr="0" dt="0"/>
  <p:txStyles>
    <p:titleStyle>
      <a:lvl1pPr algn="r" defTabSz="457200" rtl="0" eaLnBrk="0" fontAlgn="base" hangingPunct="0">
        <a:lnSpc>
          <a:spcPts val="2563"/>
        </a:lnSpc>
        <a:spcBef>
          <a:spcPct val="0"/>
        </a:spcBef>
        <a:spcAft>
          <a:spcPct val="0"/>
        </a:spcAft>
        <a:defRPr sz="2800" kern="1200">
          <a:solidFill>
            <a:schemeClr val="bg1"/>
          </a:solidFill>
          <a:latin typeface="Arial"/>
          <a:ea typeface="ＭＳ Ｐゴシック" pitchFamily="30" charset="-128"/>
          <a:cs typeface="ＭＳ Ｐゴシック" pitchFamily="30" charset="-128"/>
        </a:defRPr>
      </a:lvl1pPr>
      <a:lvl2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2pPr>
      <a:lvl3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3pPr>
      <a:lvl4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4pPr>
      <a:lvl5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5pPr>
      <a:lvl6pPr marL="4572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6pPr>
      <a:lvl7pPr marL="9144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7pPr>
      <a:lvl8pPr marL="13716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8pPr>
      <a:lvl9pPr marL="18288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0" fontAlgn="base" hangingPunct="0">
        <a:spcBef>
          <a:spcPct val="20000"/>
        </a:spcBef>
        <a:spcAft>
          <a:spcPct val="0"/>
        </a:spcAft>
        <a:buClr>
          <a:srgbClr val="EC7404"/>
        </a:buClr>
        <a:buFont typeface="Wingdings" pitchFamily="2" charset="2"/>
        <a:buChar char="§"/>
        <a:defRPr sz="2800" kern="1200">
          <a:solidFill>
            <a:srgbClr val="262626"/>
          </a:solidFill>
          <a:latin typeface="Arial"/>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Clr>
          <a:srgbClr val="009EE0"/>
        </a:buClr>
        <a:buSzPct val="130000"/>
        <a:buFont typeface="Arial" charset="0"/>
        <a:buChar char="•"/>
        <a:defRPr sz="2600" kern="1200">
          <a:solidFill>
            <a:srgbClr val="404040"/>
          </a:solidFill>
          <a:latin typeface="Arial"/>
          <a:ea typeface="ＭＳ Ｐゴシック" pitchFamily="30" charset="-128"/>
          <a:cs typeface="Arial"/>
        </a:defRPr>
      </a:lvl2pPr>
      <a:lvl3pPr marL="1143000" indent="-228600" algn="l" defTabSz="457200" rtl="0" eaLnBrk="0" fontAlgn="base" hangingPunct="0">
        <a:spcBef>
          <a:spcPct val="20000"/>
        </a:spcBef>
        <a:spcAft>
          <a:spcPct val="0"/>
        </a:spcAft>
        <a:buClr>
          <a:srgbClr val="76B856"/>
        </a:buClr>
        <a:buSzPct val="85000"/>
        <a:buFont typeface="Wingdings" pitchFamily="2" charset="2"/>
        <a:buChar char="§"/>
        <a:defRPr sz="2400" kern="1200">
          <a:solidFill>
            <a:srgbClr val="404040"/>
          </a:solidFill>
          <a:latin typeface="Arial"/>
          <a:ea typeface="ＭＳ Ｐゴシック" pitchFamily="30" charset="-128"/>
          <a:cs typeface="Arial"/>
        </a:defRPr>
      </a:lvl3pPr>
      <a:lvl4pPr marL="1600200" indent="-228600" algn="l" defTabSz="457200" rtl="0" eaLnBrk="0" fontAlgn="base" hangingPunct="0">
        <a:spcBef>
          <a:spcPct val="20000"/>
        </a:spcBef>
        <a:spcAft>
          <a:spcPct val="0"/>
        </a:spcAft>
        <a:buClr>
          <a:srgbClr val="E74361"/>
        </a:buClr>
        <a:buFont typeface="Arial" charset="0"/>
        <a:buChar char="–"/>
        <a:defRPr sz="2200" kern="1200">
          <a:solidFill>
            <a:srgbClr val="404040"/>
          </a:solidFill>
          <a:latin typeface="Arial"/>
          <a:ea typeface="ＭＳ Ｐゴシック" pitchFamily="30" charset="-128"/>
          <a:cs typeface="Arial"/>
        </a:defRPr>
      </a:lvl4pPr>
      <a:lvl5pPr marL="2057400" indent="-228600" algn="l" defTabSz="457200" rtl="0" eaLnBrk="0" fontAlgn="base" hangingPunct="0">
        <a:spcBef>
          <a:spcPct val="20000"/>
        </a:spcBef>
        <a:spcAft>
          <a:spcPct val="0"/>
        </a:spcAft>
        <a:buClr>
          <a:srgbClr val="009EE0"/>
        </a:buClr>
        <a:buFont typeface="Arial" charset="0"/>
        <a:buChar char="»"/>
        <a:defRPr sz="2000" kern="1200">
          <a:solidFill>
            <a:srgbClr val="7F7F7F"/>
          </a:solidFill>
          <a:latin typeface="Arial"/>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a:spLocks noChangeAspect="1"/>
          </p:cNvSpPr>
          <p:nvPr/>
        </p:nvSpPr>
        <p:spPr>
          <a:xfrm>
            <a:off x="179388" y="1941512"/>
            <a:ext cx="8785225" cy="4751387"/>
          </a:xfrm>
          <a:prstGeom prst="rect">
            <a:avLst/>
          </a:prstGeom>
          <a:solidFill>
            <a:schemeClr val="tx2"/>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2069" name="Picture 21" descr="Home-white-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5453063"/>
            <a:ext cx="1249363" cy="10779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l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5592763"/>
            <a:ext cx="9794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4563" y="5567363"/>
            <a:ext cx="1038225" cy="8826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fami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0063" y="5568950"/>
            <a:ext cx="588962" cy="931863"/>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mome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8213" y="5554663"/>
            <a:ext cx="782637"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motherhoo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5800" y="5564188"/>
            <a:ext cx="638175" cy="890587"/>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sibl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688" y="5529263"/>
            <a:ext cx="957262" cy="95408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vill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7650" y="5602288"/>
            <a:ext cx="850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37086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1451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iming>
    <p:tnLst>
      <p:par>
        <p:cTn id="1" dur="indefinite" restart="never" nodeType="tmRoot"/>
      </p:par>
    </p:tnLst>
  </p:timing>
  <p:hf hdr="0" dt="0"/>
  <p:txStyles>
    <p:titleStyle>
      <a:lvl1pPr algn="r" defTabSz="457200" rtl="0" eaLnBrk="1" fontAlgn="base" hangingPunct="1">
        <a:spcBef>
          <a:spcPct val="0"/>
        </a:spcBef>
        <a:spcAft>
          <a:spcPct val="0"/>
        </a:spcAft>
        <a:defRPr sz="3000" kern="1200">
          <a:solidFill>
            <a:srgbClr val="EC7404"/>
          </a:solidFill>
          <a:latin typeface="Arial"/>
          <a:ea typeface="ＭＳ Ｐゴシック" pitchFamily="30" charset="-128"/>
          <a:cs typeface="ＭＳ Ｐゴシック" pitchFamily="30" charset="-128"/>
        </a:defRPr>
      </a:lvl1pPr>
      <a:lvl2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2pPr>
      <a:lvl3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3pPr>
      <a:lvl4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4pPr>
      <a:lvl5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5pPr>
      <a:lvl6pPr marL="4572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6pPr>
      <a:lvl7pPr marL="9144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7pPr>
      <a:lvl8pPr marL="13716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8pPr>
      <a:lvl9pPr marL="18288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a:xfrm>
            <a:off x="2339975" y="217488"/>
            <a:ext cx="6621463" cy="57064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00B0F0"/>
              </a:solidFill>
            </a:endParaRPr>
          </a:p>
        </p:txBody>
      </p:sp>
      <p:sp>
        <p:nvSpPr>
          <p:cNvPr id="8"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1748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2"/>
          <p:cNvSpPr>
            <a:spLocks noGrp="1"/>
          </p:cNvSpPr>
          <p:nvPr>
            <p:ph type="body" idx="1"/>
          </p:nvPr>
        </p:nvSpPr>
        <p:spPr bwMode="auto">
          <a:xfrm>
            <a:off x="248653" y="1798638"/>
            <a:ext cx="8712785" cy="46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dirty="0" smtClean="0"/>
              <a:t>Lorem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1"/>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2"/>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3"/>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4"/>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DE" dirty="0" smtClean="0"/>
          </a:p>
        </p:txBody>
      </p:sp>
    </p:spTree>
    <p:extLst>
      <p:ext uri="{BB962C8B-B14F-4D97-AF65-F5344CB8AC3E}">
        <p14:creationId xmlns:p14="http://schemas.microsoft.com/office/powerpoint/2010/main" val="23396750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iming>
    <p:tnLst>
      <p:par>
        <p:cTn id="1" dur="indefinite" restart="never" nodeType="tmRoot"/>
      </p:par>
    </p:tnLst>
  </p:timing>
  <p:hf hdr="0" dt="0"/>
  <p:txStyles>
    <p:titleStyle>
      <a:lvl1pPr algn="r" defTabSz="457200" rtl="0" eaLnBrk="0" fontAlgn="base" hangingPunct="0">
        <a:lnSpc>
          <a:spcPts val="2563"/>
        </a:lnSpc>
        <a:spcBef>
          <a:spcPct val="0"/>
        </a:spcBef>
        <a:spcAft>
          <a:spcPct val="0"/>
        </a:spcAft>
        <a:defRPr sz="2800" kern="1200">
          <a:solidFill>
            <a:schemeClr val="bg1"/>
          </a:solidFill>
          <a:latin typeface="Arial"/>
          <a:ea typeface="ＭＳ Ｐゴシック" pitchFamily="30" charset="-128"/>
          <a:cs typeface="ＭＳ Ｐゴシック" pitchFamily="30" charset="-128"/>
        </a:defRPr>
      </a:lvl1pPr>
      <a:lvl2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2pPr>
      <a:lvl3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3pPr>
      <a:lvl4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4pPr>
      <a:lvl5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5pPr>
      <a:lvl6pPr marL="4572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6pPr>
      <a:lvl7pPr marL="9144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7pPr>
      <a:lvl8pPr marL="13716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8pPr>
      <a:lvl9pPr marL="18288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0" fontAlgn="base" hangingPunct="0">
        <a:spcBef>
          <a:spcPct val="20000"/>
        </a:spcBef>
        <a:spcAft>
          <a:spcPct val="0"/>
        </a:spcAft>
        <a:buClr>
          <a:srgbClr val="EC7404"/>
        </a:buClr>
        <a:buFont typeface="Wingdings" pitchFamily="2" charset="2"/>
        <a:buChar char="§"/>
        <a:defRPr sz="2800" kern="1200">
          <a:solidFill>
            <a:srgbClr val="262626"/>
          </a:solidFill>
          <a:latin typeface="Arial"/>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Clr>
          <a:srgbClr val="009EE0"/>
        </a:buClr>
        <a:buSzPct val="130000"/>
        <a:buFont typeface="Arial" charset="0"/>
        <a:buChar char="•"/>
        <a:defRPr sz="2600" kern="1200">
          <a:solidFill>
            <a:srgbClr val="404040"/>
          </a:solidFill>
          <a:latin typeface="Arial"/>
          <a:ea typeface="ＭＳ Ｐゴシック" pitchFamily="30" charset="-128"/>
          <a:cs typeface="Arial"/>
        </a:defRPr>
      </a:lvl2pPr>
      <a:lvl3pPr marL="1143000" indent="-228600" algn="l" defTabSz="457200" rtl="0" eaLnBrk="0" fontAlgn="base" hangingPunct="0">
        <a:spcBef>
          <a:spcPct val="20000"/>
        </a:spcBef>
        <a:spcAft>
          <a:spcPct val="0"/>
        </a:spcAft>
        <a:buClr>
          <a:srgbClr val="76B856"/>
        </a:buClr>
        <a:buSzPct val="85000"/>
        <a:buFont typeface="Wingdings" pitchFamily="2" charset="2"/>
        <a:buChar char="§"/>
        <a:defRPr sz="2400" kern="1200">
          <a:solidFill>
            <a:srgbClr val="404040"/>
          </a:solidFill>
          <a:latin typeface="Arial"/>
          <a:ea typeface="ＭＳ Ｐゴシック" pitchFamily="30" charset="-128"/>
          <a:cs typeface="Arial"/>
        </a:defRPr>
      </a:lvl3pPr>
      <a:lvl4pPr marL="1600200" indent="-228600" algn="l" defTabSz="457200" rtl="0" eaLnBrk="0" fontAlgn="base" hangingPunct="0">
        <a:spcBef>
          <a:spcPct val="20000"/>
        </a:spcBef>
        <a:spcAft>
          <a:spcPct val="0"/>
        </a:spcAft>
        <a:buClr>
          <a:srgbClr val="E74361"/>
        </a:buClr>
        <a:buFont typeface="Arial" charset="0"/>
        <a:buChar char="–"/>
        <a:defRPr sz="2200" kern="1200">
          <a:solidFill>
            <a:srgbClr val="404040"/>
          </a:solidFill>
          <a:latin typeface="Arial"/>
          <a:ea typeface="ＭＳ Ｐゴシック" pitchFamily="30" charset="-128"/>
          <a:cs typeface="Arial"/>
        </a:defRPr>
      </a:lvl4pPr>
      <a:lvl5pPr marL="2057400" indent="-228600" algn="l" defTabSz="457200" rtl="0" eaLnBrk="0" fontAlgn="base" hangingPunct="0">
        <a:spcBef>
          <a:spcPct val="20000"/>
        </a:spcBef>
        <a:spcAft>
          <a:spcPct val="0"/>
        </a:spcAft>
        <a:buClr>
          <a:srgbClr val="009EE0"/>
        </a:buClr>
        <a:buFont typeface="Arial" charset="0"/>
        <a:buChar char="»"/>
        <a:defRPr sz="2000" kern="1200">
          <a:solidFill>
            <a:srgbClr val="7F7F7F"/>
          </a:solidFill>
          <a:latin typeface="Arial"/>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a:spLocks noChangeAspect="1"/>
          </p:cNvSpPr>
          <p:nvPr/>
        </p:nvSpPr>
        <p:spPr>
          <a:xfrm>
            <a:off x="179388" y="1941512"/>
            <a:ext cx="8785225" cy="4751387"/>
          </a:xfrm>
          <a:prstGeom prst="rect">
            <a:avLst/>
          </a:prstGeom>
          <a:solidFill>
            <a:srgbClr val="E7436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2069" name="Picture 21" descr="Home-white-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5453063"/>
            <a:ext cx="1249363" cy="10779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l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5592763"/>
            <a:ext cx="9794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4563" y="5567363"/>
            <a:ext cx="1038225" cy="8826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fami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0063" y="5568950"/>
            <a:ext cx="588962" cy="931863"/>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mome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8213" y="5554663"/>
            <a:ext cx="782637"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motherhoo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5800" y="5564188"/>
            <a:ext cx="638175" cy="890587"/>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sibl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688" y="5529263"/>
            <a:ext cx="957262" cy="95408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vill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7650" y="5602288"/>
            <a:ext cx="850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37086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1679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iming>
    <p:tnLst>
      <p:par>
        <p:cTn id="1" dur="indefinite" restart="never" nodeType="tmRoot"/>
      </p:par>
    </p:tnLst>
  </p:timing>
  <p:hf hdr="0" dt="0"/>
  <p:txStyles>
    <p:titleStyle>
      <a:lvl1pPr algn="r" defTabSz="457200" rtl="0" eaLnBrk="1" fontAlgn="base" hangingPunct="1">
        <a:spcBef>
          <a:spcPct val="0"/>
        </a:spcBef>
        <a:spcAft>
          <a:spcPct val="0"/>
        </a:spcAft>
        <a:defRPr sz="3000" kern="1200">
          <a:solidFill>
            <a:srgbClr val="EC7404"/>
          </a:solidFill>
          <a:latin typeface="Arial"/>
          <a:ea typeface="ＭＳ Ｐゴシック" pitchFamily="30" charset="-128"/>
          <a:cs typeface="ＭＳ Ｐゴシック" pitchFamily="30" charset="-128"/>
        </a:defRPr>
      </a:lvl1pPr>
      <a:lvl2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2pPr>
      <a:lvl3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3pPr>
      <a:lvl4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4pPr>
      <a:lvl5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5pPr>
      <a:lvl6pPr marL="4572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6pPr>
      <a:lvl7pPr marL="9144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7pPr>
      <a:lvl8pPr marL="13716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8pPr>
      <a:lvl9pPr marL="18288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a:xfrm>
            <a:off x="2339975" y="217488"/>
            <a:ext cx="6621463" cy="570646"/>
          </a:xfrm>
          <a:prstGeom prst="rect">
            <a:avLst/>
          </a:prstGeom>
          <a:solidFill>
            <a:srgbClr val="E743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00B0F0"/>
              </a:solidFill>
            </a:endParaRPr>
          </a:p>
        </p:txBody>
      </p:sp>
      <p:sp>
        <p:nvSpPr>
          <p:cNvPr id="8"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1748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2"/>
          <p:cNvSpPr>
            <a:spLocks noGrp="1"/>
          </p:cNvSpPr>
          <p:nvPr>
            <p:ph type="body" idx="1"/>
          </p:nvPr>
        </p:nvSpPr>
        <p:spPr bwMode="auto">
          <a:xfrm>
            <a:off x="248653" y="1798638"/>
            <a:ext cx="8712785" cy="46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dirty="0" smtClean="0"/>
              <a:t>Lorem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1"/>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2"/>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3"/>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4"/>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DE" dirty="0" smtClean="0"/>
          </a:p>
        </p:txBody>
      </p:sp>
    </p:spTree>
    <p:extLst>
      <p:ext uri="{BB962C8B-B14F-4D97-AF65-F5344CB8AC3E}">
        <p14:creationId xmlns:p14="http://schemas.microsoft.com/office/powerpoint/2010/main" val="23849989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iming>
    <p:tnLst>
      <p:par>
        <p:cTn id="1" dur="indefinite" restart="never" nodeType="tmRoot"/>
      </p:par>
    </p:tnLst>
  </p:timing>
  <p:hf hdr="0" dt="0"/>
  <p:txStyles>
    <p:titleStyle>
      <a:lvl1pPr algn="r" defTabSz="457200" rtl="0" eaLnBrk="0" fontAlgn="base" hangingPunct="0">
        <a:lnSpc>
          <a:spcPts val="2563"/>
        </a:lnSpc>
        <a:spcBef>
          <a:spcPct val="0"/>
        </a:spcBef>
        <a:spcAft>
          <a:spcPct val="0"/>
        </a:spcAft>
        <a:defRPr sz="2800" kern="1200">
          <a:solidFill>
            <a:schemeClr val="bg1"/>
          </a:solidFill>
          <a:latin typeface="Arial"/>
          <a:ea typeface="ＭＳ Ｐゴシック" pitchFamily="30" charset="-128"/>
          <a:cs typeface="ＭＳ Ｐゴシック" pitchFamily="30" charset="-128"/>
        </a:defRPr>
      </a:lvl1pPr>
      <a:lvl2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2pPr>
      <a:lvl3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3pPr>
      <a:lvl4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4pPr>
      <a:lvl5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5pPr>
      <a:lvl6pPr marL="4572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6pPr>
      <a:lvl7pPr marL="9144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7pPr>
      <a:lvl8pPr marL="13716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8pPr>
      <a:lvl9pPr marL="18288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0" fontAlgn="base" hangingPunct="0">
        <a:spcBef>
          <a:spcPct val="20000"/>
        </a:spcBef>
        <a:spcAft>
          <a:spcPct val="0"/>
        </a:spcAft>
        <a:buClr>
          <a:srgbClr val="EC7404"/>
        </a:buClr>
        <a:buFont typeface="Wingdings" pitchFamily="2" charset="2"/>
        <a:buChar char="§"/>
        <a:defRPr sz="2800" kern="1200">
          <a:solidFill>
            <a:srgbClr val="262626"/>
          </a:solidFill>
          <a:latin typeface="Arial"/>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Clr>
          <a:srgbClr val="009EE0"/>
        </a:buClr>
        <a:buSzPct val="130000"/>
        <a:buFont typeface="Arial" charset="0"/>
        <a:buChar char="•"/>
        <a:defRPr sz="2600" kern="1200">
          <a:solidFill>
            <a:srgbClr val="404040"/>
          </a:solidFill>
          <a:latin typeface="Arial"/>
          <a:ea typeface="ＭＳ Ｐゴシック" pitchFamily="30" charset="-128"/>
          <a:cs typeface="Arial"/>
        </a:defRPr>
      </a:lvl2pPr>
      <a:lvl3pPr marL="1143000" indent="-228600" algn="l" defTabSz="457200" rtl="0" eaLnBrk="0" fontAlgn="base" hangingPunct="0">
        <a:spcBef>
          <a:spcPct val="20000"/>
        </a:spcBef>
        <a:spcAft>
          <a:spcPct val="0"/>
        </a:spcAft>
        <a:buClr>
          <a:srgbClr val="76B856"/>
        </a:buClr>
        <a:buSzPct val="85000"/>
        <a:buFont typeface="Wingdings" pitchFamily="2" charset="2"/>
        <a:buChar char="§"/>
        <a:defRPr sz="2400" kern="1200">
          <a:solidFill>
            <a:srgbClr val="404040"/>
          </a:solidFill>
          <a:latin typeface="Arial"/>
          <a:ea typeface="ＭＳ Ｐゴシック" pitchFamily="30" charset="-128"/>
          <a:cs typeface="Arial"/>
        </a:defRPr>
      </a:lvl3pPr>
      <a:lvl4pPr marL="1600200" indent="-228600" algn="l" defTabSz="457200" rtl="0" eaLnBrk="0" fontAlgn="base" hangingPunct="0">
        <a:spcBef>
          <a:spcPct val="20000"/>
        </a:spcBef>
        <a:spcAft>
          <a:spcPct val="0"/>
        </a:spcAft>
        <a:buClr>
          <a:srgbClr val="E74361"/>
        </a:buClr>
        <a:buFont typeface="Arial" charset="0"/>
        <a:buChar char="–"/>
        <a:defRPr sz="2200" kern="1200">
          <a:solidFill>
            <a:srgbClr val="404040"/>
          </a:solidFill>
          <a:latin typeface="Arial"/>
          <a:ea typeface="ＭＳ Ｐゴシック" pitchFamily="30" charset="-128"/>
          <a:cs typeface="Arial"/>
        </a:defRPr>
      </a:lvl4pPr>
      <a:lvl5pPr marL="2057400" indent="-228600" algn="l" defTabSz="457200" rtl="0" eaLnBrk="0" fontAlgn="base" hangingPunct="0">
        <a:spcBef>
          <a:spcPct val="20000"/>
        </a:spcBef>
        <a:spcAft>
          <a:spcPct val="0"/>
        </a:spcAft>
        <a:buClr>
          <a:srgbClr val="009EE0"/>
        </a:buClr>
        <a:buFont typeface="Arial" charset="0"/>
        <a:buChar char="»"/>
        <a:defRPr sz="2000" kern="1200">
          <a:solidFill>
            <a:srgbClr val="7F7F7F"/>
          </a:solidFill>
          <a:latin typeface="Arial"/>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at/url?sa=i&amp;rct=j&amp;q=&amp;esrc=s&amp;source=images&amp;cd=&amp;cad=rja&amp;uact=8&amp;ved=0ahUKEwii2bLy4cLLAhXnO5oKHYg3Br4QjRwIBw&amp;url=https://twitter.com/ginsterhanna&amp;psig=AFQjCNFhE6BAAPsn8oll7jBV1RZn8XYQ9w&amp;ust=1458133793699154"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109" y="533937"/>
            <a:ext cx="3902153" cy="128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6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482571"/>
            <a:ext cx="8758666" cy="4341181"/>
          </a:xfrm>
        </p:spPr>
        <p:txBody>
          <a:bodyPr/>
          <a:lstStyle/>
          <a:p>
            <a:endParaRPr lang="de-DE" dirty="0" smtClean="0"/>
          </a:p>
          <a:p>
            <a:endParaRPr lang="de-DE"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205333" y="2738591"/>
            <a:ext cx="8485905" cy="2646878"/>
          </a:xfrm>
          <a:prstGeom prst="rect">
            <a:avLst/>
          </a:prstGeom>
        </p:spPr>
        <p:txBody>
          <a:bodyPr wrap="square">
            <a:spAutoFit/>
          </a:bodyPr>
          <a:lstStyle/>
          <a:p>
            <a:r>
              <a:rPr lang="de-DE" sz="1600" i="1" dirty="0"/>
              <a:t>„Das Mädchen ist gesund, ihr Bruder hat ein Down-Syndrom. In der Gruppe werden bis zu diesem Zeitpunkt keine Kinder mit Behinderung betreut. Die Aufnahme erfolgte und sie wurden beide gemeinsam betreut. Der Bub fühlt sich sehr wohl und entwickelte sich außerordentlich gut. Für die anderen Kinder ist die Anwesenheit nichts Besonderes, einfach nur ein schönes Miteinander“ (67). </a:t>
            </a:r>
            <a:endParaRPr lang="de-DE" sz="1600" i="1" dirty="0" smtClean="0"/>
          </a:p>
          <a:p>
            <a:endParaRPr lang="de-DE" sz="1600" i="1" dirty="0"/>
          </a:p>
          <a:p>
            <a:r>
              <a:rPr lang="de-DE" sz="1600" i="1" dirty="0"/>
              <a:t>Ein „einheimischer Jugendlicher kümmerte sich von sich aus als eine Art Pate um den </a:t>
            </a:r>
            <a:r>
              <a:rPr lang="de-DE" sz="1600" i="1" dirty="0" err="1"/>
              <a:t>umF</a:t>
            </a:r>
            <a:r>
              <a:rPr lang="de-DE" sz="1600" i="1" dirty="0"/>
              <a:t>; keine Ausgrenzung, in Gruppe sehr gut integriert, Deutschkenntnisse innerhalb kürzester Zeit, schulischer Erfolg, konkreter Berufswunsch“ (131).</a:t>
            </a:r>
            <a:endParaRPr lang="de-DE" sz="1600" dirty="0"/>
          </a:p>
          <a:p>
            <a:endParaRPr lang="de-DE" sz="1600" dirty="0"/>
          </a:p>
        </p:txBody>
      </p:sp>
      <p:sp>
        <p:nvSpPr>
          <p:cNvPr id="7" name="Textfeld 6"/>
          <p:cNvSpPr txBox="1"/>
          <p:nvPr/>
        </p:nvSpPr>
        <p:spPr>
          <a:xfrm>
            <a:off x="205334" y="1393794"/>
            <a:ext cx="8485905" cy="830997"/>
          </a:xfrm>
          <a:prstGeom prst="rect">
            <a:avLst/>
          </a:prstGeom>
          <a:noFill/>
        </p:spPr>
        <p:txBody>
          <a:bodyPr wrap="square" rtlCol="0">
            <a:spAutoFit/>
          </a:bodyPr>
          <a:lstStyle/>
          <a:p>
            <a:pPr algn="ctr"/>
            <a:r>
              <a:rPr lang="de-DE" sz="2400" b="1" dirty="0" smtClean="0"/>
              <a:t>Gelungene Fallbeispiele für </a:t>
            </a:r>
          </a:p>
          <a:p>
            <a:pPr algn="ctr"/>
            <a:r>
              <a:rPr lang="de-DE" sz="2400" b="1" dirty="0" smtClean="0"/>
              <a:t>Inklusion in der Kinder- und Jugendhilfe</a:t>
            </a:r>
            <a:endParaRPr lang="de-DE" sz="2400" b="1" dirty="0"/>
          </a:p>
        </p:txBody>
      </p:sp>
    </p:spTree>
    <p:extLst>
      <p:ext uri="{BB962C8B-B14F-4D97-AF65-F5344CB8AC3E}">
        <p14:creationId xmlns:p14="http://schemas.microsoft.com/office/powerpoint/2010/main" val="3795658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32661" y="4645035"/>
            <a:ext cx="8123068" cy="1323439"/>
          </a:xfrm>
          <a:prstGeom prst="rect">
            <a:avLst/>
          </a:prstGeom>
        </p:spPr>
        <p:txBody>
          <a:bodyPr wrap="square">
            <a:spAutoFit/>
          </a:bodyPr>
          <a:lstStyle/>
          <a:p>
            <a:r>
              <a:rPr lang="de-DE" sz="1600" i="1" dirty="0"/>
              <a:t>„Die Pädagoginnen wurden im Vorfeld beraten, im Kennenlernen des Kindes und der Eltern begleitet, im Alltag von einer Sonderkindergartenpädagogin begleitet und in der praktischen Arbeit mit dem Kind und der Kindergruppe beraten. Nach einem halben Jahr, wurde bei einer Teambesprechung die Aussage getätigt: J. ist so eine Bereicherung für uns alle und er fühlt sich sichtlich wohl in der Gruppe“ (114).</a:t>
            </a:r>
            <a:endParaRPr lang="de-DE" sz="1600" dirty="0"/>
          </a:p>
        </p:txBody>
      </p:sp>
      <p:sp>
        <p:nvSpPr>
          <p:cNvPr id="6" name="Textfeld 5"/>
          <p:cNvSpPr txBox="1"/>
          <p:nvPr/>
        </p:nvSpPr>
        <p:spPr>
          <a:xfrm>
            <a:off x="245461" y="887767"/>
            <a:ext cx="8697468" cy="4154984"/>
          </a:xfrm>
          <a:prstGeom prst="rect">
            <a:avLst/>
          </a:prstGeom>
          <a:noFill/>
        </p:spPr>
        <p:txBody>
          <a:bodyPr wrap="square" rtlCol="0">
            <a:spAutoFit/>
          </a:bodyPr>
          <a:lstStyle/>
          <a:p>
            <a:pPr algn="ctr"/>
            <a:r>
              <a:rPr lang="de-DE" sz="2400" b="1" dirty="0" smtClean="0"/>
              <a:t>Bedingungen für gelungene Fallbeispiele:</a:t>
            </a:r>
          </a:p>
          <a:p>
            <a:endParaRPr lang="de-DE" sz="2400" b="1" dirty="0"/>
          </a:p>
          <a:p>
            <a:endParaRPr lang="de-DE" sz="2400" dirty="0" smtClean="0"/>
          </a:p>
          <a:p>
            <a:pPr marL="285750" indent="-285750">
              <a:buClr>
                <a:schemeClr val="accent2"/>
              </a:buClr>
              <a:buFont typeface="Wingdings" panose="05000000000000000000" pitchFamily="2" charset="2"/>
              <a:buChar char="§"/>
            </a:pPr>
            <a:r>
              <a:rPr lang="de-DE" dirty="0" smtClean="0"/>
              <a:t>Funktionierendes soziales Netz (im Sinne von Peer-Kontakten und Betreuungskontinuität)</a:t>
            </a:r>
            <a:endParaRPr lang="de-DE" dirty="0" smtClean="0">
              <a:solidFill>
                <a:srgbClr val="FF0000"/>
              </a:solidFill>
            </a:endParaRPr>
          </a:p>
          <a:p>
            <a:pPr marL="285750" indent="-285750">
              <a:buClr>
                <a:schemeClr val="accent2"/>
              </a:buClr>
              <a:buFont typeface="Wingdings" panose="05000000000000000000" pitchFamily="2" charset="2"/>
              <a:buChar char="§"/>
            </a:pPr>
            <a:endParaRPr lang="de-DE" dirty="0" smtClean="0"/>
          </a:p>
          <a:p>
            <a:pPr marL="285750" indent="-285750">
              <a:buClr>
                <a:schemeClr val="accent2"/>
              </a:buClr>
              <a:buFont typeface="Wingdings" panose="05000000000000000000" pitchFamily="2" charset="2"/>
              <a:buChar char="§"/>
            </a:pPr>
            <a:r>
              <a:rPr lang="de-DE" dirty="0" smtClean="0"/>
              <a:t>Unterstützungs- und Begleitungsangebote für Betroffene und Fachkräfte</a:t>
            </a:r>
          </a:p>
          <a:p>
            <a:pPr marL="285750" indent="-285750">
              <a:buClr>
                <a:schemeClr val="accent2"/>
              </a:buClr>
              <a:buFont typeface="Wingdings" panose="05000000000000000000" pitchFamily="2" charset="2"/>
              <a:buChar char="§"/>
            </a:pPr>
            <a:endParaRPr lang="de-DE" dirty="0" smtClean="0"/>
          </a:p>
          <a:p>
            <a:pPr marL="285750" indent="-285750">
              <a:buClr>
                <a:schemeClr val="accent2"/>
              </a:buClr>
              <a:buFont typeface="Wingdings" panose="05000000000000000000" pitchFamily="2" charset="2"/>
              <a:buChar char="§"/>
            </a:pPr>
            <a:r>
              <a:rPr lang="de-DE" dirty="0" smtClean="0"/>
              <a:t>Kooperation mit gleichberechtigten </a:t>
            </a:r>
            <a:r>
              <a:rPr lang="de-DE" dirty="0" err="1" smtClean="0"/>
              <a:t>PartnerInnen</a:t>
            </a:r>
            <a:r>
              <a:rPr lang="de-DE" dirty="0" smtClean="0"/>
              <a:t> </a:t>
            </a:r>
          </a:p>
          <a:p>
            <a:pPr marL="285750" indent="-285750">
              <a:buClr>
                <a:schemeClr val="accent2"/>
              </a:buClr>
              <a:buFont typeface="Wingdings" panose="05000000000000000000" pitchFamily="2" charset="2"/>
              <a:buChar char="§"/>
            </a:pPr>
            <a:endParaRPr lang="de-DE" dirty="0" smtClean="0"/>
          </a:p>
          <a:p>
            <a:pPr marL="285750" indent="-285750">
              <a:buClr>
                <a:schemeClr val="accent2"/>
              </a:buClr>
              <a:buFont typeface="Wingdings" panose="05000000000000000000" pitchFamily="2" charset="2"/>
              <a:buChar char="§"/>
            </a:pPr>
            <a:r>
              <a:rPr lang="de-DE" dirty="0" smtClean="0"/>
              <a:t>Engagement von Fachkräften</a:t>
            </a:r>
          </a:p>
          <a:p>
            <a:pPr marL="285750" indent="-285750">
              <a:buFont typeface="Arial" panose="020B0604020202020204" pitchFamily="34" charset="0"/>
              <a:buChar char="•"/>
            </a:pPr>
            <a:endParaRPr lang="de-DE" sz="2400" dirty="0" smtClean="0"/>
          </a:p>
          <a:p>
            <a:endParaRPr lang="de-DE" sz="2400" dirty="0"/>
          </a:p>
        </p:txBody>
      </p:sp>
      <p:pic>
        <p:nvPicPr>
          <p:cNvPr id="7"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77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p:cNvGrpSpPr/>
          <p:nvPr/>
        </p:nvGrpSpPr>
        <p:grpSpPr>
          <a:xfrm>
            <a:off x="1755253" y="1848734"/>
            <a:ext cx="6317027" cy="4254802"/>
            <a:chOff x="0" y="0"/>
            <a:chExt cx="4920615" cy="3305175"/>
          </a:xfrm>
        </p:grpSpPr>
        <p:sp>
          <p:nvSpPr>
            <p:cNvPr id="7" name="Textfeld 55"/>
            <p:cNvSpPr txBox="1"/>
            <p:nvPr/>
          </p:nvSpPr>
          <p:spPr>
            <a:xfrm>
              <a:off x="2581275" y="3032431"/>
              <a:ext cx="1579245" cy="27274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e-DE" sz="1100" b="0" i="0" u="none" strike="noStrike" kern="0" cap="none" spc="0" normalizeH="0" baseline="0" noProof="0">
                  <a:ln>
                    <a:noFill/>
                  </a:ln>
                  <a:solidFill>
                    <a:sysClr val="windowText" lastClr="000000"/>
                  </a:solidFill>
                  <a:effectLst/>
                  <a:uLnTx/>
                  <a:uFillTx/>
                  <a:latin typeface="Arial"/>
                  <a:ea typeface="Calibri"/>
                  <a:cs typeface="Times New Roman"/>
                </a:rPr>
                <a:t>bauliche Maßnahmen</a:t>
              </a:r>
            </a:p>
          </p:txBody>
        </p:sp>
        <p:sp>
          <p:nvSpPr>
            <p:cNvPr id="8" name="Ellipse 7"/>
            <p:cNvSpPr/>
            <p:nvPr/>
          </p:nvSpPr>
          <p:spPr>
            <a:xfrm>
              <a:off x="790575" y="1295400"/>
              <a:ext cx="1439545" cy="143954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a:ea typeface="Calibri"/>
                  <a:cs typeface="Times New Roman"/>
                </a:rPr>
                <a:t>Vernetzung und </a:t>
              </a:r>
              <a:r>
                <a:rPr kumimoji="0" lang="de-DE" sz="1000" b="0" i="0" u="none" strike="noStrike" kern="0" cap="none" spc="0" normalizeH="0" baseline="0" noProof="0" dirty="0" err="1" smtClean="0">
                  <a:ln>
                    <a:noFill/>
                  </a:ln>
                  <a:solidFill>
                    <a:sysClr val="windowText" lastClr="000000"/>
                  </a:solidFill>
                  <a:effectLst/>
                  <a:uLnTx/>
                  <a:uFillTx/>
                  <a:latin typeface="Arial"/>
                  <a:ea typeface="Calibri"/>
                  <a:cs typeface="Times New Roman"/>
                </a:rPr>
                <a:t>Schnittstellenmana-gement</a:t>
              </a:r>
              <a:endParaRPr kumimoji="0" lang="de-DE" sz="1100" b="0" i="0" u="none" strike="noStrike" kern="0" cap="none" spc="0" normalizeH="0" baseline="0" noProof="0" dirty="0">
                <a:ln>
                  <a:noFill/>
                </a:ln>
                <a:solidFill>
                  <a:sysClr val="windowText" lastClr="000000"/>
                </a:solidFill>
                <a:effectLst/>
                <a:uLnTx/>
                <a:uFillTx/>
                <a:latin typeface="Arial"/>
                <a:ea typeface="Calibri"/>
                <a:cs typeface="Times New Roman"/>
              </a:endParaRPr>
            </a:p>
          </p:txBody>
        </p:sp>
        <p:sp>
          <p:nvSpPr>
            <p:cNvPr id="9" name="Ellipse 8"/>
            <p:cNvSpPr/>
            <p:nvPr/>
          </p:nvSpPr>
          <p:spPr>
            <a:xfrm>
              <a:off x="3667125" y="2057400"/>
              <a:ext cx="704850" cy="7143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100" b="0" i="0" u="none" strike="noStrike" kern="0" cap="none" spc="0" normalizeH="0" baseline="0" noProof="0">
                  <a:ln>
                    <a:noFill/>
                  </a:ln>
                  <a:solidFill>
                    <a:srgbClr val="000000"/>
                  </a:solidFill>
                  <a:effectLst/>
                  <a:uLnTx/>
                  <a:uFillTx/>
                  <a:latin typeface="Arial"/>
                  <a:ea typeface="Calibri"/>
                  <a:cs typeface="Times New Roman"/>
                </a:rPr>
                <a:t>HKS</a:t>
              </a:r>
              <a:endParaRPr kumimoji="0" lang="de-DE" sz="1100" b="0" i="0" u="none" strike="noStrike" kern="0" cap="none" spc="0" normalizeH="0" baseline="0" noProof="0">
                <a:ln>
                  <a:noFill/>
                </a:ln>
                <a:solidFill>
                  <a:sysClr val="window" lastClr="FFFFFF"/>
                </a:solidFill>
                <a:effectLst/>
                <a:uLnTx/>
                <a:uFillTx/>
                <a:latin typeface="Arial"/>
                <a:ea typeface="Calibri"/>
                <a:cs typeface="Times New Roman"/>
              </a:endParaRPr>
            </a:p>
          </p:txBody>
        </p:sp>
        <p:sp>
          <p:nvSpPr>
            <p:cNvPr id="10" name="Ellipse 9"/>
            <p:cNvSpPr/>
            <p:nvPr/>
          </p:nvSpPr>
          <p:spPr>
            <a:xfrm>
              <a:off x="2219007" y="1009650"/>
              <a:ext cx="1151890" cy="1151890"/>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000" b="0" i="0" u="none" strike="noStrike" kern="0" cap="none" spc="0" normalizeH="0" baseline="0" noProof="0" dirty="0" err="1">
                  <a:ln>
                    <a:noFill/>
                  </a:ln>
                  <a:solidFill>
                    <a:srgbClr val="000000"/>
                  </a:solidFill>
                  <a:effectLst/>
                  <a:uLnTx/>
                  <a:uFillTx/>
                  <a:latin typeface="Arial"/>
                  <a:ea typeface="Calibri"/>
                  <a:cs typeface="Times New Roman"/>
                </a:rPr>
                <a:t>gesellsch</a:t>
              </a:r>
              <a:r>
                <a:rPr kumimoji="0" lang="de-DE" sz="1000" b="0" i="0" u="none" strike="noStrike" kern="0" cap="none" spc="0" normalizeH="0" baseline="0" noProof="0" dirty="0">
                  <a:ln>
                    <a:noFill/>
                  </a:ln>
                  <a:solidFill>
                    <a:srgbClr val="000000"/>
                  </a:solidFill>
                  <a:effectLst/>
                  <a:uLnTx/>
                  <a:uFillTx/>
                  <a:latin typeface="Arial"/>
                  <a:ea typeface="Calibri"/>
                  <a:cs typeface="Times New Roman"/>
                </a:rPr>
                <a:t>. Haltungen und </a:t>
              </a:r>
              <a:r>
                <a:rPr kumimoji="0" lang="de-DE" sz="1000" b="0" i="0" u="none" strike="noStrike" kern="0" cap="none" spc="0" normalizeH="0" baseline="0" noProof="0" dirty="0" smtClean="0">
                  <a:ln>
                    <a:noFill/>
                  </a:ln>
                  <a:solidFill>
                    <a:srgbClr val="000000"/>
                  </a:solidFill>
                  <a:effectLst/>
                  <a:uLnTx/>
                  <a:uFillTx/>
                  <a:latin typeface="Arial"/>
                  <a:ea typeface="Calibri"/>
                  <a:cs typeface="Times New Roman"/>
                </a:rPr>
                <a:t>Einstellungen</a:t>
              </a:r>
              <a:endParaRPr kumimoji="0" lang="de-DE" sz="1000" b="0" i="0" u="none" strike="noStrike" kern="0" cap="none" spc="0" normalizeH="0" baseline="0" noProof="0" dirty="0">
                <a:ln>
                  <a:noFill/>
                </a:ln>
                <a:solidFill>
                  <a:sysClr val="window" lastClr="FFFFFF"/>
                </a:solidFill>
                <a:effectLst/>
                <a:uLnTx/>
                <a:uFillTx/>
                <a:latin typeface="Arial"/>
                <a:ea typeface="Calibri"/>
                <a:cs typeface="Times New Roman"/>
              </a:endParaRPr>
            </a:p>
          </p:txBody>
        </p:sp>
        <p:sp>
          <p:nvSpPr>
            <p:cNvPr id="11" name="Ellipse 10"/>
            <p:cNvSpPr/>
            <p:nvPr/>
          </p:nvSpPr>
          <p:spPr>
            <a:xfrm>
              <a:off x="2295525" y="2390775"/>
              <a:ext cx="571500" cy="5619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100" b="0" i="0" u="none" strike="noStrike" kern="0" cap="none" spc="0" normalizeH="0" baseline="0" noProof="0">
                  <a:ln>
                    <a:noFill/>
                  </a:ln>
                  <a:solidFill>
                    <a:sysClr val="window" lastClr="FFFFFF"/>
                  </a:solidFill>
                  <a:effectLst/>
                  <a:uLnTx/>
                  <a:uFillTx/>
                  <a:latin typeface="Arial"/>
                  <a:ea typeface="Calibri"/>
                  <a:cs typeface="Times New Roman"/>
                </a:rPr>
                <a:t> </a:t>
              </a:r>
            </a:p>
          </p:txBody>
        </p:sp>
        <p:sp>
          <p:nvSpPr>
            <p:cNvPr id="12" name="Ellipse 11"/>
            <p:cNvSpPr/>
            <p:nvPr/>
          </p:nvSpPr>
          <p:spPr>
            <a:xfrm>
              <a:off x="3876675" y="609600"/>
              <a:ext cx="1043940" cy="1043940"/>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a:ea typeface="Calibri"/>
                  <a:cs typeface="Times New Roman"/>
                </a:rPr>
                <a:t>Haltung und Anzahl Personal</a:t>
              </a:r>
            </a:p>
          </p:txBody>
        </p:sp>
        <p:sp>
          <p:nvSpPr>
            <p:cNvPr id="13" name="Ellipse 12"/>
            <p:cNvSpPr/>
            <p:nvPr/>
          </p:nvSpPr>
          <p:spPr>
            <a:xfrm>
              <a:off x="0" y="19050"/>
              <a:ext cx="1439545" cy="143954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100" b="0" i="0" u="none" strike="noStrike" kern="0" cap="none" spc="0" normalizeH="0" baseline="0" noProof="0" dirty="0">
                  <a:ln>
                    <a:noFill/>
                  </a:ln>
                  <a:solidFill>
                    <a:sysClr val="windowText" lastClr="000000"/>
                  </a:solidFill>
                  <a:effectLst/>
                  <a:uLnTx/>
                  <a:uFillTx/>
                  <a:latin typeface="Arial"/>
                  <a:ea typeface="Calibri"/>
                  <a:cs typeface="Times New Roman"/>
                </a:rPr>
                <a:t>Individuelle Förderung und flexible Hilfen</a:t>
              </a:r>
            </a:p>
          </p:txBody>
        </p:sp>
        <p:sp>
          <p:nvSpPr>
            <p:cNvPr id="14" name="Ellipse 13"/>
            <p:cNvSpPr/>
            <p:nvPr/>
          </p:nvSpPr>
          <p:spPr>
            <a:xfrm>
              <a:off x="1476375" y="180975"/>
              <a:ext cx="1007745" cy="100774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000" b="0" i="0" u="none" strike="noStrike" kern="0" cap="none" spc="0" normalizeH="0" baseline="0" noProof="0" dirty="0" smtClean="0">
                  <a:ln>
                    <a:noFill/>
                  </a:ln>
                  <a:solidFill>
                    <a:sysClr val="windowText" lastClr="000000"/>
                  </a:solidFill>
                  <a:effectLst/>
                  <a:uLnTx/>
                  <a:uFillTx/>
                  <a:latin typeface="Arial"/>
                  <a:ea typeface="Calibri"/>
                  <a:cs typeface="Times New Roman"/>
                </a:rPr>
                <a:t>Kompetenz-trainings</a:t>
              </a:r>
              <a:endParaRPr kumimoji="0" lang="de-DE" sz="1000" b="0" i="0" u="none" strike="noStrike" kern="0" cap="none" spc="0" normalizeH="0" baseline="0" noProof="0" dirty="0">
                <a:ln>
                  <a:noFill/>
                </a:ln>
                <a:solidFill>
                  <a:sysClr val="windowText" lastClr="000000"/>
                </a:solidFill>
                <a:effectLst/>
                <a:uLnTx/>
                <a:uFillTx/>
                <a:latin typeface="Arial"/>
                <a:ea typeface="Calibri"/>
                <a:cs typeface="Times New Roman"/>
              </a:endParaRPr>
            </a:p>
          </p:txBody>
        </p:sp>
        <p:sp>
          <p:nvSpPr>
            <p:cNvPr id="15" name="Ellipse 14"/>
            <p:cNvSpPr/>
            <p:nvPr/>
          </p:nvSpPr>
          <p:spPr>
            <a:xfrm>
              <a:off x="3248025" y="0"/>
              <a:ext cx="1007745" cy="100774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000" b="0" i="0" u="none" strike="noStrike" kern="0" cap="none" spc="0" normalizeH="0" baseline="0" noProof="0" dirty="0" err="1" smtClean="0">
                  <a:ln>
                    <a:noFill/>
                  </a:ln>
                  <a:solidFill>
                    <a:sysClr val="windowText" lastClr="000000"/>
                  </a:solidFill>
                  <a:effectLst/>
                  <a:uLnTx/>
                  <a:uFillTx/>
                  <a:latin typeface="Arial"/>
                  <a:ea typeface="Calibri"/>
                  <a:cs typeface="Times New Roman"/>
                </a:rPr>
                <a:t>Speziali</a:t>
              </a:r>
              <a:r>
                <a:rPr kumimoji="0" lang="de-DE" sz="1000" b="0" i="0" u="none" strike="noStrike" kern="0" cap="none" spc="0" normalizeH="0" baseline="0" noProof="0" dirty="0" smtClean="0">
                  <a:ln>
                    <a:noFill/>
                  </a:ln>
                  <a:solidFill>
                    <a:sysClr val="windowText" lastClr="000000"/>
                  </a:solidFill>
                  <a:effectLst/>
                  <a:uLnTx/>
                  <a:uFillTx/>
                  <a:latin typeface="Arial"/>
                  <a:ea typeface="Calibri"/>
                  <a:cs typeface="Times New Roman"/>
                </a:rPr>
                <a:t>-  </a:t>
              </a:r>
              <a:r>
                <a:rPr kumimoji="0" lang="de-DE" sz="1000" b="0" i="0" u="none" strike="noStrike" kern="0" cap="none" spc="0" normalizeH="0" baseline="0" noProof="0" dirty="0" err="1" smtClean="0">
                  <a:ln>
                    <a:noFill/>
                  </a:ln>
                  <a:solidFill>
                    <a:sysClr val="windowText" lastClr="000000"/>
                  </a:solidFill>
                  <a:effectLst/>
                  <a:uLnTx/>
                  <a:uFillTx/>
                  <a:latin typeface="Arial"/>
                  <a:ea typeface="Calibri"/>
                  <a:cs typeface="Times New Roman"/>
                </a:rPr>
                <a:t>siertes</a:t>
              </a:r>
              <a:r>
                <a:rPr kumimoji="0" lang="de-DE" sz="1000" b="0" i="0" u="none" strike="noStrike" kern="0" cap="none" spc="0" normalizeH="0" baseline="0" noProof="0" dirty="0" smtClean="0">
                  <a:ln>
                    <a:noFill/>
                  </a:ln>
                  <a:solidFill>
                    <a:sysClr val="windowText" lastClr="000000"/>
                  </a:solidFill>
                  <a:effectLst/>
                  <a:uLnTx/>
                  <a:uFillTx/>
                  <a:latin typeface="Arial"/>
                  <a:ea typeface="Calibri"/>
                  <a:cs typeface="Times New Roman"/>
                </a:rPr>
                <a:t> </a:t>
              </a:r>
              <a:r>
                <a:rPr kumimoji="0" lang="de-DE" sz="1000" b="0" i="0" u="none" strike="noStrike" kern="0" cap="none" spc="0" normalizeH="0" baseline="0" noProof="0" dirty="0">
                  <a:ln>
                    <a:noFill/>
                  </a:ln>
                  <a:solidFill>
                    <a:sysClr val="windowText" lastClr="000000"/>
                  </a:solidFill>
                  <a:effectLst/>
                  <a:uLnTx/>
                  <a:uFillTx/>
                  <a:latin typeface="Arial"/>
                  <a:ea typeface="Calibri"/>
                  <a:cs typeface="Times New Roman"/>
                </a:rPr>
                <a:t>Personal</a:t>
              </a:r>
            </a:p>
          </p:txBody>
        </p:sp>
        <p:sp>
          <p:nvSpPr>
            <p:cNvPr id="16" name="Ellipse 15"/>
            <p:cNvSpPr/>
            <p:nvPr/>
          </p:nvSpPr>
          <p:spPr>
            <a:xfrm>
              <a:off x="2952750" y="2266950"/>
              <a:ext cx="647700" cy="647700"/>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a:ea typeface="Calibri"/>
                  <a:cs typeface="Times New Roman"/>
                </a:rPr>
                <a:t>SRO</a:t>
              </a:r>
            </a:p>
          </p:txBody>
        </p:sp>
        <p:sp>
          <p:nvSpPr>
            <p:cNvPr id="17" name="Ellipse 16"/>
            <p:cNvSpPr/>
            <p:nvPr/>
          </p:nvSpPr>
          <p:spPr>
            <a:xfrm>
              <a:off x="85725" y="2600325"/>
              <a:ext cx="704850" cy="704850"/>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de-DE" sz="900" b="0" i="0" u="none" strike="noStrike" kern="0" cap="none" spc="0" normalizeH="0" baseline="0" noProof="0" dirty="0" smtClean="0">
                  <a:ln>
                    <a:noFill/>
                  </a:ln>
                  <a:solidFill>
                    <a:sysClr val="windowText" lastClr="000000"/>
                  </a:solidFill>
                  <a:effectLst/>
                  <a:uLnTx/>
                  <a:uFillTx/>
                  <a:latin typeface="Arial"/>
                  <a:ea typeface="Calibri"/>
                  <a:cs typeface="Times New Roman"/>
                </a:rPr>
                <a:t>Sonstige</a:t>
              </a:r>
              <a:endParaRPr kumimoji="0" lang="de-DE" sz="900" b="0" i="0" u="none" strike="noStrike" kern="0" cap="none" spc="0" normalizeH="0" baseline="0" noProof="0" dirty="0">
                <a:ln>
                  <a:noFill/>
                </a:ln>
                <a:solidFill>
                  <a:sysClr val="windowText" lastClr="000000"/>
                </a:solidFill>
                <a:effectLst/>
                <a:uLnTx/>
                <a:uFillTx/>
                <a:latin typeface="Arial"/>
                <a:ea typeface="Calibri"/>
                <a:cs typeface="Times New Roman"/>
              </a:endParaRPr>
            </a:p>
          </p:txBody>
        </p:sp>
        <p:cxnSp>
          <p:nvCxnSpPr>
            <p:cNvPr id="18" name="Gerade Verbindung 17"/>
            <p:cNvCxnSpPr/>
            <p:nvPr/>
          </p:nvCxnSpPr>
          <p:spPr>
            <a:xfrm>
              <a:off x="2581275" y="2914650"/>
              <a:ext cx="19050" cy="390525"/>
            </a:xfrm>
            <a:prstGeom prst="line">
              <a:avLst/>
            </a:prstGeom>
            <a:noFill/>
            <a:ln w="9525" cap="flat" cmpd="sng" algn="ctr">
              <a:solidFill>
                <a:sysClr val="windowText" lastClr="000000">
                  <a:shade val="95000"/>
                  <a:satMod val="105000"/>
                </a:sysClr>
              </a:solidFill>
              <a:prstDash val="solid"/>
            </a:ln>
            <a:effectLst/>
          </p:spPr>
        </p:cxnSp>
        <p:cxnSp>
          <p:nvCxnSpPr>
            <p:cNvPr id="19" name="Gerade Verbindung 18"/>
            <p:cNvCxnSpPr/>
            <p:nvPr/>
          </p:nvCxnSpPr>
          <p:spPr>
            <a:xfrm>
              <a:off x="2600325" y="3305175"/>
              <a:ext cx="1390650" cy="0"/>
            </a:xfrm>
            <a:prstGeom prst="line">
              <a:avLst/>
            </a:prstGeom>
            <a:noFill/>
            <a:ln w="9525" cap="flat" cmpd="sng" algn="ctr">
              <a:solidFill>
                <a:sysClr val="windowText" lastClr="000000">
                  <a:shade val="95000"/>
                  <a:satMod val="105000"/>
                </a:sysClr>
              </a:solidFill>
              <a:prstDash val="solid"/>
            </a:ln>
            <a:effectLst/>
          </p:spPr>
        </p:cxnSp>
      </p:grpSp>
      <p:sp>
        <p:nvSpPr>
          <p:cNvPr id="2" name="Textfeld 1"/>
          <p:cNvSpPr txBox="1"/>
          <p:nvPr/>
        </p:nvSpPr>
        <p:spPr>
          <a:xfrm>
            <a:off x="186431" y="1154097"/>
            <a:ext cx="8762260" cy="461665"/>
          </a:xfrm>
          <a:prstGeom prst="rect">
            <a:avLst/>
          </a:prstGeom>
          <a:noFill/>
        </p:spPr>
        <p:txBody>
          <a:bodyPr wrap="square" rtlCol="0">
            <a:spAutoFit/>
          </a:bodyPr>
          <a:lstStyle/>
          <a:p>
            <a:pPr algn="ctr"/>
            <a:r>
              <a:rPr lang="de-DE" sz="2400" b="1" dirty="0" smtClean="0"/>
              <a:t>Förderliche Konzepte und Methoden</a:t>
            </a:r>
            <a:endParaRPr lang="de-DE" sz="2400" b="1" dirty="0"/>
          </a:p>
        </p:txBody>
      </p:sp>
    </p:spTree>
    <p:extLst>
      <p:ext uri="{BB962C8B-B14F-4D97-AF65-F5344CB8AC3E}">
        <p14:creationId xmlns:p14="http://schemas.microsoft.com/office/powerpoint/2010/main" val="59795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77553" y="914400"/>
            <a:ext cx="8771138" cy="1292662"/>
          </a:xfrm>
          <a:prstGeom prst="rect">
            <a:avLst/>
          </a:prstGeom>
          <a:noFill/>
        </p:spPr>
        <p:txBody>
          <a:bodyPr wrap="square" rtlCol="0">
            <a:spAutoFit/>
          </a:bodyPr>
          <a:lstStyle/>
          <a:p>
            <a:pPr algn="ctr"/>
            <a:r>
              <a:rPr lang="de-DE" sz="2400" b="1" dirty="0" smtClean="0"/>
              <a:t>Nicht gelungene Fallbeispiele</a:t>
            </a:r>
          </a:p>
          <a:p>
            <a:endParaRPr lang="de-DE" dirty="0"/>
          </a:p>
          <a:p>
            <a:endParaRPr lang="de-DE" dirty="0"/>
          </a:p>
          <a:p>
            <a:endParaRPr lang="de-DE" dirty="0"/>
          </a:p>
        </p:txBody>
      </p:sp>
      <p:sp>
        <p:nvSpPr>
          <p:cNvPr id="2" name="Inhaltsplatzhalter 1"/>
          <p:cNvSpPr>
            <a:spLocks noGrp="1"/>
          </p:cNvSpPr>
          <p:nvPr>
            <p:ph sz="half" idx="2"/>
          </p:nvPr>
        </p:nvSpPr>
        <p:spPr>
          <a:xfrm>
            <a:off x="276355" y="2051852"/>
            <a:ext cx="8758666" cy="4033266"/>
          </a:xfrm>
        </p:spPr>
        <p:txBody>
          <a:bodyPr>
            <a:normAutofit/>
          </a:bodyPr>
          <a:lstStyle/>
          <a:p>
            <a:r>
              <a:rPr lang="de-DE" sz="1800" i="1" dirty="0" smtClean="0"/>
              <a:t>„</a:t>
            </a:r>
            <a:r>
              <a:rPr lang="de-DE" sz="1800" i="1" dirty="0"/>
              <a:t>Für 13-Jährigen mit auffälligem sexuellen Verhalten konnte im deutschsprachigen Raum keine Einrichtung gefunden werden“. </a:t>
            </a:r>
            <a:r>
              <a:rPr lang="de-DE" sz="1800" i="1" dirty="0" smtClean="0"/>
              <a:t>(115)</a:t>
            </a:r>
          </a:p>
          <a:p>
            <a:endParaRPr lang="de-DE" sz="1800" i="1" dirty="0" smtClean="0"/>
          </a:p>
          <a:p>
            <a:r>
              <a:rPr lang="de-DE" sz="1800" i="1" dirty="0"/>
              <a:t>„Kind wird mit 2 Jahren in eine Wohneinheit der Kinder- und Jugendhilfe aufgenommen und muss mit 10 Jahren in eine andere Einrichtung für beeinträchtigte Kinder überstellt werden“ (195</a:t>
            </a:r>
            <a:r>
              <a:rPr lang="de-DE" sz="1800" i="1" dirty="0" smtClean="0"/>
              <a:t>)</a:t>
            </a:r>
            <a:r>
              <a:rPr lang="de-DE" sz="1800" dirty="0" smtClean="0"/>
              <a:t>.</a:t>
            </a:r>
          </a:p>
          <a:p>
            <a:pPr marL="0" indent="0">
              <a:buNone/>
            </a:pPr>
            <a:endParaRPr lang="de-DE" sz="1800" dirty="0" smtClean="0"/>
          </a:p>
          <a:p>
            <a:r>
              <a:rPr lang="de-DE" sz="1800" i="1" dirty="0"/>
              <a:t>„3/4 Jahr auf der Kinder- und Jugendpsychiatrie bleiben musste, da es keinen Platz für ihn gab. Niemand wollte ihn, konnte ihn betreuen“ (182)</a:t>
            </a:r>
            <a:r>
              <a:rPr lang="de-DE" sz="1800" dirty="0"/>
              <a:t>.</a:t>
            </a:r>
          </a:p>
          <a:p>
            <a:endParaRPr lang="de-DE" i="1" dirty="0" smtClean="0"/>
          </a:p>
          <a:p>
            <a:endParaRPr lang="de-DE" i="1" dirty="0"/>
          </a:p>
          <a:p>
            <a:endParaRPr lang="de-DE" dirty="0"/>
          </a:p>
        </p:txBody>
      </p:sp>
    </p:spTree>
    <p:extLst>
      <p:ext uri="{BB962C8B-B14F-4D97-AF65-F5344CB8AC3E}">
        <p14:creationId xmlns:p14="http://schemas.microsoft.com/office/powerpoint/2010/main" val="1034065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079653"/>
            <a:ext cx="8758666" cy="5582513"/>
          </a:xfrm>
        </p:spPr>
        <p:txBody>
          <a:bodyPr/>
          <a:lstStyle/>
          <a:p>
            <a:pPr marL="0" indent="0" algn="ctr">
              <a:buNone/>
            </a:pPr>
            <a:r>
              <a:rPr lang="de-DE" b="1" dirty="0" smtClean="0"/>
              <a:t>Bedingungen für nicht gelungene Fallbeispiele</a:t>
            </a:r>
          </a:p>
          <a:p>
            <a:pPr marL="0" indent="0">
              <a:buNone/>
            </a:pPr>
            <a:endParaRPr lang="de-DE" b="1" dirty="0"/>
          </a:p>
          <a:p>
            <a:r>
              <a:rPr lang="de-DE" sz="2000" b="1" dirty="0" smtClean="0"/>
              <a:t>Fehlende </a:t>
            </a:r>
            <a:r>
              <a:rPr lang="de-DE" sz="2000" b="1" dirty="0"/>
              <a:t>Ressourcen </a:t>
            </a:r>
            <a:endParaRPr lang="de-DE" sz="2000" b="1" dirty="0" smtClean="0"/>
          </a:p>
          <a:p>
            <a:pPr marL="0" indent="0">
              <a:buNone/>
            </a:pPr>
            <a:r>
              <a:rPr lang="de-DE" sz="2000" dirty="0" smtClean="0"/>
              <a:t>speziell </a:t>
            </a:r>
            <a:r>
              <a:rPr lang="de-DE" sz="2000" dirty="0"/>
              <a:t>bei </a:t>
            </a:r>
            <a:r>
              <a:rPr lang="de-DE" sz="2000" dirty="0" err="1"/>
              <a:t>KiJu</a:t>
            </a:r>
            <a:r>
              <a:rPr lang="de-DE" sz="2000" dirty="0"/>
              <a:t> mit psychiatrischen </a:t>
            </a:r>
            <a:r>
              <a:rPr lang="de-DE" sz="2000" dirty="0" smtClean="0"/>
              <a:t>Diagnosen  </a:t>
            </a:r>
          </a:p>
          <a:p>
            <a:r>
              <a:rPr lang="de-DE" sz="2000" b="1" dirty="0" smtClean="0"/>
              <a:t>Fehlende </a:t>
            </a:r>
            <a:r>
              <a:rPr lang="de-DE" sz="2000" b="1" dirty="0"/>
              <a:t>Zuständigkeiten und Kooperation </a:t>
            </a:r>
            <a:endParaRPr lang="de-DE" sz="2000" b="1" dirty="0" smtClean="0"/>
          </a:p>
          <a:p>
            <a:pPr marL="0" indent="0">
              <a:buNone/>
            </a:pPr>
            <a:r>
              <a:rPr lang="de-DE" sz="2000" dirty="0" smtClean="0"/>
              <a:t>z.B. bei </a:t>
            </a:r>
            <a:r>
              <a:rPr lang="de-DE" sz="2000" dirty="0"/>
              <a:t>straffällig gewordenen </a:t>
            </a:r>
            <a:r>
              <a:rPr lang="de-DE" sz="2000" dirty="0" smtClean="0"/>
              <a:t>Jugendlichen </a:t>
            </a:r>
          </a:p>
          <a:p>
            <a:r>
              <a:rPr lang="de-DE" sz="2000" b="1" dirty="0" smtClean="0"/>
              <a:t>Altersgrenzen</a:t>
            </a:r>
            <a:r>
              <a:rPr lang="de-DE" sz="2000" dirty="0" smtClean="0"/>
              <a:t> </a:t>
            </a:r>
          </a:p>
          <a:p>
            <a:pPr marL="0" indent="0">
              <a:buNone/>
            </a:pPr>
            <a:r>
              <a:rPr lang="de-DE" sz="2000" dirty="0" smtClean="0"/>
              <a:t>Chancenminderung </a:t>
            </a:r>
            <a:r>
              <a:rPr lang="de-DE" sz="2000" dirty="0"/>
              <a:t>durch Herausfallen aus der </a:t>
            </a:r>
            <a:r>
              <a:rPr lang="de-DE" sz="2000" dirty="0" smtClean="0"/>
              <a:t>KJH mit Erreichen der Volljährigkeit</a:t>
            </a:r>
          </a:p>
          <a:p>
            <a:r>
              <a:rPr lang="de-DE" sz="2000" b="1" dirty="0" smtClean="0"/>
              <a:t>Trennung einzelner Fachbereiche </a:t>
            </a:r>
          </a:p>
          <a:p>
            <a:pPr marL="0" indent="0">
              <a:buNone/>
            </a:pPr>
            <a:r>
              <a:rPr lang="de-DE" sz="2000" dirty="0" smtClean="0"/>
              <a:t>innerhalb der KJH und zwischen verschiedenen Hilfesystemen</a:t>
            </a:r>
            <a:endParaRPr lang="de-DE" sz="2000"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79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Inhaltsplatzhalter 5"/>
          <p:cNvGraphicFramePr>
            <a:graphicFrameLocks noGrp="1"/>
          </p:cNvGraphicFramePr>
          <p:nvPr>
            <p:ph sz="half" idx="2"/>
            <p:extLst>
              <p:ext uri="{D42A27DB-BD31-4B8C-83A1-F6EECF244321}">
                <p14:modId xmlns:p14="http://schemas.microsoft.com/office/powerpoint/2010/main" val="1189855943"/>
              </p:ext>
            </p:extLst>
          </p:nvPr>
        </p:nvGraphicFramePr>
        <p:xfrm>
          <a:off x="204788" y="1013552"/>
          <a:ext cx="5947437" cy="48228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feld 7"/>
          <p:cNvSpPr txBox="1"/>
          <p:nvPr/>
        </p:nvSpPr>
        <p:spPr>
          <a:xfrm>
            <a:off x="5974671" y="1589119"/>
            <a:ext cx="2991775" cy="3970318"/>
          </a:xfrm>
          <a:prstGeom prst="rect">
            <a:avLst/>
          </a:prstGeom>
          <a:noFill/>
          <a:ln>
            <a:solidFill>
              <a:schemeClr val="tx1"/>
            </a:solidFill>
          </a:ln>
        </p:spPr>
        <p:txBody>
          <a:bodyPr wrap="square" rtlCol="0">
            <a:spAutoFit/>
          </a:bodyPr>
          <a:lstStyle/>
          <a:p>
            <a:r>
              <a:rPr lang="de-DE" dirty="0" smtClean="0"/>
              <a:t>Zusätzliche Antworten:</a:t>
            </a:r>
          </a:p>
          <a:p>
            <a:endParaRPr lang="de-DE" dirty="0" smtClean="0"/>
          </a:p>
          <a:p>
            <a:pPr marL="285750" indent="-285750">
              <a:buFont typeface="Arial" panose="020B0604020202020204" pitchFamily="34" charset="0"/>
              <a:buChar char="•"/>
            </a:pPr>
            <a:r>
              <a:rPr lang="de-DE" dirty="0" smtClean="0"/>
              <a:t>Gesetzliche und politische Rahmenbedingungen</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Haltungen des Personals</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Qualifikationen des Personals</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Konzeptuelle Einschränkungen</a:t>
            </a:r>
            <a:endParaRPr lang="de-DE" dirty="0"/>
          </a:p>
        </p:txBody>
      </p:sp>
    </p:spTree>
    <p:extLst>
      <p:ext uri="{BB962C8B-B14F-4D97-AF65-F5344CB8AC3E}">
        <p14:creationId xmlns:p14="http://schemas.microsoft.com/office/powerpoint/2010/main" val="3025026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Inhaltsplatzhalter 3"/>
          <p:cNvGraphicFramePr>
            <a:graphicFrameLocks noGrp="1"/>
          </p:cNvGraphicFramePr>
          <p:nvPr>
            <p:ph sz="half" idx="2"/>
            <p:extLst>
              <p:ext uri="{D42A27DB-BD31-4B8C-83A1-F6EECF244321}">
                <p14:modId xmlns:p14="http://schemas.microsoft.com/office/powerpoint/2010/main" val="2133676432"/>
              </p:ext>
            </p:extLst>
          </p:nvPr>
        </p:nvGraphicFramePr>
        <p:xfrm>
          <a:off x="1162975" y="1402794"/>
          <a:ext cx="6666528" cy="379958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hteck 1"/>
          <p:cNvSpPr/>
          <p:nvPr/>
        </p:nvSpPr>
        <p:spPr>
          <a:xfrm>
            <a:off x="1011453" y="1349467"/>
            <a:ext cx="6826928" cy="3852909"/>
          </a:xfrm>
          <a:prstGeom prst="rect">
            <a:avLst/>
          </a:prstGeom>
          <a:noFill/>
          <a:ln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2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3"/>
          <p:cNvSpPr txBox="1">
            <a:spLocks noGrp="1"/>
          </p:cNvSpPr>
          <p:nvPr>
            <p:ph sz="half" idx="2"/>
          </p:nvPr>
        </p:nvSpPr>
        <p:spPr>
          <a:xfrm>
            <a:off x="204788" y="1030288"/>
            <a:ext cx="8759825" cy="461665"/>
          </a:xfrm>
          <a:prstGeom prst="rect">
            <a:avLst/>
          </a:prstGeom>
          <a:noFill/>
        </p:spPr>
        <p:txBody>
          <a:bodyPr wrap="square" rtlCol="0">
            <a:spAutoFit/>
          </a:bodyPr>
          <a:lstStyle/>
          <a:p>
            <a:pPr marL="0" indent="0" algn="ctr">
              <a:buNone/>
            </a:pPr>
            <a:r>
              <a:rPr lang="de-DE" b="1" dirty="0" smtClean="0"/>
              <a:t>Wie können/sollen diese Schnittstellen funktionieren?</a:t>
            </a:r>
            <a:endParaRPr lang="de-DE" b="1" dirty="0"/>
          </a:p>
        </p:txBody>
      </p:sp>
      <p:sp>
        <p:nvSpPr>
          <p:cNvPr id="2" name="Rechteck 1"/>
          <p:cNvSpPr/>
          <p:nvPr/>
        </p:nvSpPr>
        <p:spPr>
          <a:xfrm>
            <a:off x="616995" y="1958785"/>
            <a:ext cx="8074241" cy="1477328"/>
          </a:xfrm>
          <a:prstGeom prst="rect">
            <a:avLst/>
          </a:prstGeom>
        </p:spPr>
        <p:txBody>
          <a:bodyPr wrap="square">
            <a:spAutoFit/>
          </a:bodyPr>
          <a:lstStyle/>
          <a:p>
            <a:r>
              <a:rPr lang="de-DE" i="1" dirty="0"/>
              <a:t>Ein „Kind mit seltener chronischer Erkrankung und einigen notwendigen medizinischen und pflegerischen Handgriffen wird in eine Regelschule inkludiert, weil alle Beteiligten bereit sind, das ihre dazu beizutragen. Moderierte Gesprächsrunden und viel Arbeit in politischen Gremien gehen solchen Entscheidungen voraus“(92).</a:t>
            </a:r>
            <a:endParaRPr lang="de-DE" dirty="0"/>
          </a:p>
        </p:txBody>
      </p:sp>
      <p:sp>
        <p:nvSpPr>
          <p:cNvPr id="3" name="Rechteck 2"/>
          <p:cNvSpPr/>
          <p:nvPr/>
        </p:nvSpPr>
        <p:spPr>
          <a:xfrm>
            <a:off x="616996" y="3995678"/>
            <a:ext cx="7799035" cy="1754326"/>
          </a:xfrm>
          <a:prstGeom prst="rect">
            <a:avLst/>
          </a:prstGeom>
        </p:spPr>
        <p:txBody>
          <a:bodyPr wrap="square">
            <a:spAutoFit/>
          </a:bodyPr>
          <a:lstStyle/>
          <a:p>
            <a:r>
              <a:rPr lang="de-DE" i="1" dirty="0"/>
              <a:t>Inklusion hat „nur Chancen, wenn es eine Kooperation zwischen Trägern und politisch Verantwortlichen gibt und ein ressortübergreifendes Bekenntnis. Wenn die Delegation von Verantwortung beendet wird und sich alle der Aufgabe und den Anforderungen stellen</a:t>
            </a:r>
            <a:r>
              <a:rPr lang="de-DE" dirty="0"/>
              <a:t> (…) </a:t>
            </a:r>
            <a:r>
              <a:rPr lang="de-DE" i="1" dirty="0"/>
              <a:t>wenn es eine ehrliche Diskussion über Anforderungen und Möglichkeiten abseits von Lobbyismus und Wegschauen gibt“ (141).</a:t>
            </a:r>
            <a:endParaRPr lang="de-DE" dirty="0"/>
          </a:p>
        </p:txBody>
      </p:sp>
    </p:spTree>
    <p:extLst>
      <p:ext uri="{BB962C8B-B14F-4D97-AF65-F5344CB8AC3E}">
        <p14:creationId xmlns:p14="http://schemas.microsoft.com/office/powerpoint/2010/main" val="197609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97323" y="905522"/>
            <a:ext cx="8758666" cy="5410414"/>
          </a:xfrm>
        </p:spPr>
        <p:txBody>
          <a:bodyPr>
            <a:normAutofit/>
          </a:bodyPr>
          <a:lstStyle/>
          <a:p>
            <a:pPr marL="0" indent="0" algn="ctr">
              <a:buNone/>
            </a:pPr>
            <a:r>
              <a:rPr lang="de-DE" b="1" dirty="0" smtClean="0"/>
              <a:t>Chancen von Inklusion in der KJH</a:t>
            </a:r>
            <a:endParaRPr lang="de-DE" b="1" dirty="0"/>
          </a:p>
          <a:p>
            <a:r>
              <a:rPr lang="de-DE" sz="1600" b="1" dirty="0" smtClean="0"/>
              <a:t>Bereicherung für einen Gesellschaft</a:t>
            </a:r>
          </a:p>
          <a:p>
            <a:pPr marL="0" indent="0">
              <a:buNone/>
            </a:pPr>
            <a:r>
              <a:rPr lang="de-DE" sz="1600" i="1" dirty="0" smtClean="0"/>
              <a:t>	„Unsere </a:t>
            </a:r>
            <a:r>
              <a:rPr lang="de-DE" sz="1600" i="1" dirty="0"/>
              <a:t>Gesellschaftsform baut auf Solidarität auf und das bedeutet auch, dass jede/r </a:t>
            </a:r>
            <a:r>
              <a:rPr lang="de-DE" sz="1600" i="1" dirty="0" smtClean="0"/>
              <a:t>	eine </a:t>
            </a:r>
            <a:r>
              <a:rPr lang="de-DE" sz="1600" i="1" dirty="0"/>
              <a:t>Chance erhält, in möglichst allen Teilbereichen teilzuhaben“ (102)</a:t>
            </a:r>
            <a:r>
              <a:rPr lang="de-DE" sz="1600" dirty="0"/>
              <a:t>.</a:t>
            </a:r>
          </a:p>
          <a:p>
            <a:r>
              <a:rPr lang="de-DE" sz="1600" b="1" dirty="0" smtClean="0"/>
              <a:t>Anerkennung von Individualität</a:t>
            </a:r>
          </a:p>
          <a:p>
            <a:pPr marL="0" indent="0">
              <a:buNone/>
            </a:pPr>
            <a:r>
              <a:rPr lang="de-DE" sz="1600" i="1" dirty="0" smtClean="0"/>
              <a:t>	„</a:t>
            </a:r>
            <a:r>
              <a:rPr lang="de-DE" sz="1600" i="1" dirty="0"/>
              <a:t>Ganzheitliche Sicht auf K/J anstatt Zersplitterung in Facetten seines/ihres Seins. Ein K/J </a:t>
            </a:r>
            <a:r>
              <a:rPr lang="de-DE" sz="1600" i="1" dirty="0" smtClean="0"/>
              <a:t>	ist </a:t>
            </a:r>
            <a:r>
              <a:rPr lang="de-DE" sz="1600" i="1" dirty="0"/>
              <a:t>mehr als nur eine Summierung diverser </a:t>
            </a:r>
            <a:r>
              <a:rPr lang="de-DE" sz="1600" i="1" dirty="0" err="1"/>
              <a:t>Symptomatiken</a:t>
            </a:r>
            <a:r>
              <a:rPr lang="de-DE" sz="1600" i="1" dirty="0"/>
              <a:t> (also Folgen von </a:t>
            </a:r>
            <a:r>
              <a:rPr lang="de-DE" sz="1600" i="1" dirty="0" smtClean="0"/>
              <a:t>	Problemlagen</a:t>
            </a:r>
            <a:r>
              <a:rPr lang="de-DE" sz="1600" i="1" dirty="0"/>
              <a:t>)“ (121</a:t>
            </a:r>
            <a:r>
              <a:rPr lang="de-DE" sz="1600" i="1" dirty="0" smtClean="0"/>
              <a:t>)</a:t>
            </a:r>
            <a:r>
              <a:rPr lang="de-DE" sz="1600" dirty="0"/>
              <a:t>.</a:t>
            </a:r>
            <a:endParaRPr lang="de-DE" sz="1600" b="1" dirty="0" smtClean="0"/>
          </a:p>
          <a:p>
            <a:r>
              <a:rPr lang="de-DE" sz="1600" b="1" dirty="0" smtClean="0"/>
              <a:t>Positive Entwicklungsperspektiven für die Zielgruppe (</a:t>
            </a:r>
            <a:r>
              <a:rPr lang="de-DE" sz="1600" b="1" dirty="0" err="1" smtClean="0"/>
              <a:t>u.A.</a:t>
            </a:r>
            <a:r>
              <a:rPr lang="de-DE" sz="1600" b="1" dirty="0" smtClean="0"/>
              <a:t> durch Wahlfreiheit)</a:t>
            </a:r>
          </a:p>
          <a:p>
            <a:pPr marL="0" indent="0">
              <a:buNone/>
            </a:pPr>
            <a:r>
              <a:rPr lang="de-DE" sz="1600" i="1" dirty="0" smtClean="0"/>
              <a:t>	„</a:t>
            </a:r>
            <a:r>
              <a:rPr lang="de-DE" sz="1600" i="1" dirty="0"/>
              <a:t>Eine Chance sehe ich darin, dass die beteiligen Familien Verantwortung zum Lösen ihrer </a:t>
            </a:r>
            <a:r>
              <a:rPr lang="de-DE" sz="1600" i="1" dirty="0" smtClean="0"/>
              <a:t>	Situation </a:t>
            </a:r>
            <a:r>
              <a:rPr lang="de-DE" sz="1600" i="1" dirty="0"/>
              <a:t>übernehmen können, sich über die Konsequenzen bewusst sind (aufgeklärt </a:t>
            </a:r>
            <a:r>
              <a:rPr lang="de-DE" sz="1600" i="1" dirty="0" smtClean="0"/>
              <a:t>	werden</a:t>
            </a:r>
            <a:r>
              <a:rPr lang="de-DE" sz="1600" i="1" dirty="0"/>
              <a:t>) und dadurch die Wahlmöglichkeit haben sich frei zu entscheiden, welchen Weg </a:t>
            </a:r>
            <a:r>
              <a:rPr lang="de-DE" sz="1600" i="1" dirty="0" smtClean="0"/>
              <a:t>	sie </a:t>
            </a:r>
            <a:r>
              <a:rPr lang="de-DE" sz="1600" i="1" dirty="0"/>
              <a:t>gehen möchten“ (171). </a:t>
            </a:r>
            <a:endParaRPr lang="de-DE" sz="1600" dirty="0"/>
          </a:p>
          <a:p>
            <a:r>
              <a:rPr lang="de-DE" sz="1600" b="1" dirty="0" smtClean="0"/>
              <a:t>Effizientere Unterstützungsmöglichkeiten für die Zielgruppe</a:t>
            </a:r>
          </a:p>
          <a:p>
            <a:pPr marL="0" indent="0">
              <a:buNone/>
            </a:pPr>
            <a:r>
              <a:rPr lang="de-DE" sz="1600" i="1" dirty="0" smtClean="0"/>
              <a:t>	„</a:t>
            </a:r>
            <a:r>
              <a:rPr lang="de-DE" sz="1600" i="1" dirty="0"/>
              <a:t>Der Wegfall des "</a:t>
            </a:r>
            <a:r>
              <a:rPr lang="de-DE" sz="1600" i="1" dirty="0" err="1"/>
              <a:t>Töpfestreits</a:t>
            </a:r>
            <a:r>
              <a:rPr lang="de-DE" sz="1600" i="1" dirty="0"/>
              <a:t>" könnte Ressourcen freisetzen und "Kräfte" bündeln, die für </a:t>
            </a:r>
            <a:r>
              <a:rPr lang="de-DE" sz="1600" i="1" dirty="0" smtClean="0"/>
              <a:t>	das </a:t>
            </a:r>
            <a:r>
              <a:rPr lang="de-DE" sz="1600" i="1" dirty="0"/>
              <a:t>betroffene Kind eingesetzt werden </a:t>
            </a:r>
            <a:r>
              <a:rPr lang="de-DE" sz="1600" i="1" dirty="0" smtClean="0"/>
              <a:t>könnten</a:t>
            </a:r>
            <a:r>
              <a:rPr lang="de-DE" sz="1600" i="1" dirty="0"/>
              <a:t> </a:t>
            </a:r>
            <a:r>
              <a:rPr lang="de-DE" sz="1600" i="1" dirty="0" smtClean="0"/>
              <a:t>(153).</a:t>
            </a:r>
            <a:endParaRPr lang="de-DE" sz="1600" b="1" dirty="0" smtClean="0"/>
          </a:p>
          <a:p>
            <a:endParaRPr lang="de-DE" sz="1600"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36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976544"/>
            <a:ext cx="8758666" cy="5685622"/>
          </a:xfrm>
        </p:spPr>
        <p:txBody>
          <a:bodyPr/>
          <a:lstStyle/>
          <a:p>
            <a:pPr marL="0" indent="0" algn="ctr">
              <a:buNone/>
            </a:pPr>
            <a:r>
              <a:rPr lang="de-DE" b="1" dirty="0" smtClean="0"/>
              <a:t>Risiken von Inklusion in der Kinder- und Jugendhilfe</a:t>
            </a:r>
          </a:p>
          <a:p>
            <a:endParaRPr lang="de-DE" dirty="0"/>
          </a:p>
          <a:p>
            <a:r>
              <a:rPr lang="de-DE" sz="1600" b="1" dirty="0" smtClean="0"/>
              <a:t>Auf Ebene der MitarbeiterInnen</a:t>
            </a:r>
          </a:p>
          <a:p>
            <a:pPr marL="0" indent="0">
              <a:buNone/>
            </a:pPr>
            <a:r>
              <a:rPr lang="de-DE" sz="1600" i="1" dirty="0" smtClean="0"/>
              <a:t>	„</a:t>
            </a:r>
            <a:r>
              <a:rPr lang="de-DE" sz="1600" i="1" dirty="0"/>
              <a:t>Inklusion ist ein längerer Prozess, der Unterstützungssysteme und Ressourcen benötigt. </a:t>
            </a:r>
            <a:r>
              <a:rPr lang="de-DE" sz="1600" i="1" dirty="0" smtClean="0"/>
              <a:t>	Es </a:t>
            </a:r>
            <a:r>
              <a:rPr lang="de-DE" sz="1600" i="1" dirty="0"/>
              <a:t>ist zu befürchten, dass die Kosten dafür nicht bereit gestellt werden“ (180).</a:t>
            </a:r>
            <a:endParaRPr lang="de-DE" sz="1600" dirty="0"/>
          </a:p>
          <a:p>
            <a:r>
              <a:rPr lang="de-DE" sz="1600" b="1" dirty="0" smtClean="0"/>
              <a:t>Auf Ebene der KlientInnen</a:t>
            </a:r>
          </a:p>
          <a:p>
            <a:pPr marL="0" indent="0">
              <a:buNone/>
            </a:pPr>
            <a:r>
              <a:rPr lang="de-DE" sz="1600" i="1" dirty="0" smtClean="0"/>
              <a:t>	„</a:t>
            </a:r>
            <a:r>
              <a:rPr lang="de-DE" sz="1600" i="1" dirty="0"/>
              <a:t>Dass nur das Etikett draufsteht – der Inhalt aber nicht funktioniert, weil viel zu wenig gut </a:t>
            </a:r>
            <a:r>
              <a:rPr lang="de-DE" sz="1600" i="1" dirty="0" smtClean="0"/>
              <a:t>	ausgebildete </a:t>
            </a:r>
            <a:r>
              <a:rPr lang="de-DE" sz="1600" i="1" dirty="0"/>
              <a:t>Menschen angestellt werden (Finanzierung) und die "Schwächeren" erst </a:t>
            </a:r>
            <a:r>
              <a:rPr lang="de-DE" sz="1600" i="1" dirty="0" smtClean="0"/>
              <a:t>	recht </a:t>
            </a:r>
            <a:r>
              <a:rPr lang="de-DE" sz="1600" i="1" dirty="0"/>
              <a:t>nicht zu ihrer Förderung kommen“ (189).</a:t>
            </a:r>
            <a:endParaRPr lang="de-DE" sz="1600" dirty="0"/>
          </a:p>
          <a:p>
            <a:r>
              <a:rPr lang="de-DE" sz="1600" b="1" dirty="0" smtClean="0"/>
              <a:t>Auf der strukturellen Ebene</a:t>
            </a:r>
          </a:p>
          <a:p>
            <a:pPr marL="0" indent="0">
              <a:buNone/>
            </a:pPr>
            <a:r>
              <a:rPr lang="de-DE" sz="1600" i="1" dirty="0" smtClean="0"/>
              <a:t>	„</a:t>
            </a:r>
            <a:r>
              <a:rPr lang="de-DE" sz="1600" i="1" dirty="0"/>
              <a:t>Dass die gesellschaftliche und soziale Akzeptanz der klarerweise notwendigen </a:t>
            </a:r>
            <a:r>
              <a:rPr lang="de-DE" sz="1600" i="1" dirty="0" smtClean="0"/>
              <a:t>	umfassenden </a:t>
            </a:r>
            <a:r>
              <a:rPr lang="de-DE" sz="1600" i="1" dirty="0"/>
              <a:t>Förderungen der eingesetzten Mittel und Hilfen für benachteiligte und </a:t>
            </a:r>
            <a:r>
              <a:rPr lang="de-DE" sz="1600" i="1" dirty="0" smtClean="0"/>
              <a:t>	betreute </a:t>
            </a:r>
            <a:r>
              <a:rPr lang="de-DE" sz="1600" i="1" dirty="0"/>
              <a:t>Gruppen abnimmt und die finanziellen Ressourcen für qualitativ sinnvolle Hilfen </a:t>
            </a:r>
            <a:r>
              <a:rPr lang="de-DE" sz="1600" i="1" dirty="0" smtClean="0"/>
              <a:t>	gekürzt </a:t>
            </a:r>
            <a:r>
              <a:rPr lang="de-DE" sz="1600" i="1" dirty="0"/>
              <a:t>werden“ (143; vgl. auch 86, 114, 196).</a:t>
            </a:r>
            <a:endParaRPr lang="de-DE" sz="1600" dirty="0"/>
          </a:p>
          <a:p>
            <a:endParaRPr lang="de-DE" sz="1600" b="1"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03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288372"/>
            <a:ext cx="8758666" cy="4033266"/>
          </a:xfrm>
        </p:spPr>
        <p:txBody>
          <a:bodyPr/>
          <a:lstStyle/>
          <a:p>
            <a:pPr marL="0" indent="0" algn="ctr">
              <a:buNone/>
            </a:pPr>
            <a:r>
              <a:rPr lang="de-DE" b="1" dirty="0" smtClean="0"/>
              <a:t>Inklusion in der Kinder- und Jugendhilfe</a:t>
            </a:r>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896" t="27753" r="4775" b="2815"/>
          <a:stretch/>
        </p:blipFill>
        <p:spPr bwMode="auto">
          <a:xfrm>
            <a:off x="1885715" y="2074061"/>
            <a:ext cx="5258182" cy="389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054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171852"/>
            <a:ext cx="8758666" cy="5490314"/>
          </a:xfrm>
        </p:spPr>
        <p:txBody>
          <a:bodyPr/>
          <a:lstStyle/>
          <a:p>
            <a:pPr marL="0" indent="0" algn="ctr">
              <a:buNone/>
            </a:pPr>
            <a:r>
              <a:rPr lang="de-DE" b="1" dirty="0" smtClean="0"/>
              <a:t>Relevante Themen und offene Fragen</a:t>
            </a:r>
          </a:p>
          <a:p>
            <a:pPr marL="0" indent="0" algn="ctr">
              <a:buNone/>
            </a:pPr>
            <a:endParaRPr lang="de-DE" b="1" dirty="0" smtClean="0"/>
          </a:p>
          <a:p>
            <a:r>
              <a:rPr lang="de-DE" sz="2000" dirty="0" smtClean="0"/>
              <a:t>Inklusion in der KJH– ist Diversität der passenderer Begriff?</a:t>
            </a:r>
          </a:p>
          <a:p>
            <a:r>
              <a:rPr lang="de-DE" sz="2000" dirty="0" smtClean="0"/>
              <a:t>Mischfinanzierung und Verantwortung: Wie können Schnittstellen effektiv gestaltet werden?</a:t>
            </a:r>
          </a:p>
          <a:p>
            <a:r>
              <a:rPr lang="de-DE" sz="2000" dirty="0" smtClean="0"/>
              <a:t>Wie können engagierte Einzelaktionen strukturell verankert werden?</a:t>
            </a:r>
          </a:p>
          <a:p>
            <a:r>
              <a:rPr lang="de-DE" sz="2000" dirty="0" smtClean="0"/>
              <a:t>Haltungen, Qualifikationen und fachliche Begleitung der Fachkräfte.</a:t>
            </a:r>
          </a:p>
          <a:p>
            <a:r>
              <a:rPr lang="de-DE" sz="2000" dirty="0" smtClean="0"/>
              <a:t>Inanspruchnahme </a:t>
            </a:r>
            <a:r>
              <a:rPr lang="de-DE" sz="2000" dirty="0" smtClean="0"/>
              <a:t>der Kinder- und Jugendhilfe als Exklusionserfahrung</a:t>
            </a:r>
            <a:r>
              <a:rPr lang="de-DE" sz="1800" dirty="0" smtClean="0"/>
              <a:t>?</a:t>
            </a:r>
          </a:p>
          <a:p>
            <a:pPr marL="0" indent="0" algn="ctr">
              <a:buNone/>
            </a:pPr>
            <a:endParaRPr lang="de-DE"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9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878890"/>
            <a:ext cx="8758666" cy="479394"/>
          </a:xfrm>
        </p:spPr>
        <p:txBody>
          <a:bodyPr>
            <a:normAutofit fontScale="92500"/>
          </a:bodyPr>
          <a:lstStyle/>
          <a:p>
            <a:pPr marL="0" indent="0" algn="ctr">
              <a:buNone/>
            </a:pPr>
            <a:r>
              <a:rPr lang="de-DE" b="1" dirty="0"/>
              <a:t>Bilder zu Inklusion – ist Diversität der passenderer Begriff?</a:t>
            </a:r>
          </a:p>
          <a:p>
            <a:endParaRPr lang="de-DE" sz="1800" dirty="0" smtClean="0"/>
          </a:p>
          <a:p>
            <a:endParaRPr lang="de-DE" sz="1800" dirty="0" smtClean="0"/>
          </a:p>
          <a:p>
            <a:pPr marL="0" indent="0">
              <a:buNone/>
            </a:pPr>
            <a:endParaRPr lang="de-DE" sz="1800" dirty="0"/>
          </a:p>
          <a:p>
            <a:endParaRPr lang="de-DE" sz="1800" dirty="0" smtClean="0"/>
          </a:p>
          <a:p>
            <a:endParaRPr lang="de-DE" sz="1800" dirty="0"/>
          </a:p>
          <a:p>
            <a:endParaRPr lang="de-DE" sz="1800" dirty="0" smtClean="0"/>
          </a:p>
          <a:p>
            <a:endParaRPr lang="de-DE" sz="1800" dirty="0"/>
          </a:p>
          <a:p>
            <a:endParaRPr lang="de-DE" sz="1800" dirty="0" smtClean="0"/>
          </a:p>
          <a:p>
            <a:endParaRPr lang="de-DE"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hm.de/frb-gleichstellung/images/diversity_dimensionen_fi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19" y="1610971"/>
            <a:ext cx="4247533" cy="4247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497805" y="5858504"/>
            <a:ext cx="2405849" cy="215444"/>
          </a:xfrm>
          <a:prstGeom prst="rect">
            <a:avLst/>
          </a:prstGeom>
          <a:noFill/>
        </p:spPr>
        <p:txBody>
          <a:bodyPr wrap="square" rtlCol="0">
            <a:spAutoFit/>
          </a:bodyPr>
          <a:lstStyle/>
          <a:p>
            <a:r>
              <a:rPr lang="de-DE" sz="800" dirty="0" err="1" smtClean="0"/>
              <a:t>Gardenswaltz</a:t>
            </a:r>
            <a:r>
              <a:rPr lang="de-DE" sz="800" dirty="0" smtClean="0"/>
              <a:t> u. Rowe, 2002</a:t>
            </a:r>
            <a:endParaRPr lang="de-DE" sz="800" dirty="0"/>
          </a:p>
        </p:txBody>
      </p:sp>
      <p:sp>
        <p:nvSpPr>
          <p:cNvPr id="7" name="Textfeld 6"/>
          <p:cNvSpPr txBox="1"/>
          <p:nvPr/>
        </p:nvSpPr>
        <p:spPr>
          <a:xfrm>
            <a:off x="5078026" y="1949511"/>
            <a:ext cx="3630967" cy="3416320"/>
          </a:xfrm>
          <a:prstGeom prst="rect">
            <a:avLst/>
          </a:prstGeom>
          <a:noFill/>
        </p:spPr>
        <p:txBody>
          <a:bodyPr wrap="square" rtlCol="0">
            <a:spAutoFit/>
          </a:bodyPr>
          <a:lstStyle/>
          <a:p>
            <a:pPr marL="285750" indent="-285750">
              <a:buFont typeface="Wingdings" panose="05000000000000000000" pitchFamily="2" charset="2"/>
              <a:buChar char="§"/>
            </a:pPr>
            <a:r>
              <a:rPr lang="de-DE" dirty="0"/>
              <a:t>Teilhabe in das System KJH vs. Inklusive Pädagogik in der </a:t>
            </a:r>
            <a:r>
              <a:rPr lang="de-DE" dirty="0" smtClean="0"/>
              <a:t>KJH</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Diversitätsmanagement als Voraussetzung inklusiver Pädagogik</a:t>
            </a:r>
            <a:r>
              <a:rPr lang="de-DE" dirty="0" smtClean="0"/>
              <a:t>?</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r>
              <a:rPr lang="de-DE" dirty="0"/>
              <a:t>Diversität und Inklusion in der KJH auf Ebene der </a:t>
            </a:r>
            <a:r>
              <a:rPr lang="de-DE" dirty="0" smtClean="0"/>
              <a:t>MitarbeiterInnen.</a:t>
            </a:r>
            <a:endParaRPr lang="de-DE" dirty="0"/>
          </a:p>
          <a:p>
            <a:endParaRPr lang="de-DE" dirty="0"/>
          </a:p>
        </p:txBody>
      </p:sp>
    </p:spTree>
    <p:extLst>
      <p:ext uri="{BB962C8B-B14F-4D97-AF65-F5344CB8AC3E}">
        <p14:creationId xmlns:p14="http://schemas.microsoft.com/office/powerpoint/2010/main" val="2181755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189608"/>
            <a:ext cx="8758666" cy="5472558"/>
          </a:xfrm>
        </p:spPr>
        <p:txBody>
          <a:bodyPr/>
          <a:lstStyle/>
          <a:p>
            <a:pPr marL="0" indent="0" algn="ctr">
              <a:buNone/>
            </a:pPr>
            <a:r>
              <a:rPr lang="de-DE" b="1" dirty="0"/>
              <a:t>Wie können Schnittstellen effektiv gestaltet werden</a:t>
            </a:r>
            <a:r>
              <a:rPr lang="de-DE" b="1" dirty="0" smtClean="0"/>
              <a:t>?</a:t>
            </a:r>
          </a:p>
          <a:p>
            <a:endParaRPr lang="de-DE" dirty="0"/>
          </a:p>
          <a:p>
            <a:r>
              <a:rPr lang="de-DE" sz="1800" b="1" dirty="0"/>
              <a:t>I</a:t>
            </a:r>
            <a:r>
              <a:rPr lang="de-DE" sz="1800" b="1" dirty="0" smtClean="0"/>
              <a:t>nhaltliche Vernetzung mit Kooperationspartnern (auf Augenhöhe)</a:t>
            </a:r>
          </a:p>
          <a:p>
            <a:r>
              <a:rPr lang="de-DE" sz="1800" dirty="0" smtClean="0"/>
              <a:t>(z.B. therapeutische WG und </a:t>
            </a:r>
            <a:r>
              <a:rPr lang="de-DE" sz="1800" dirty="0" err="1" smtClean="0"/>
              <a:t>KiJu</a:t>
            </a:r>
            <a:r>
              <a:rPr lang="de-DE" sz="1800" dirty="0" smtClean="0"/>
              <a:t>-Psychiatrie)</a:t>
            </a:r>
          </a:p>
          <a:p>
            <a:r>
              <a:rPr lang="de-DE" sz="1800" dirty="0"/>
              <a:t>f</a:t>
            </a:r>
            <a:r>
              <a:rPr lang="de-DE" sz="1800" dirty="0" smtClean="0"/>
              <a:t>allspezifisch </a:t>
            </a:r>
            <a:r>
              <a:rPr lang="de-DE" sz="1800" dirty="0" smtClean="0"/>
              <a:t>und fallunabhängig</a:t>
            </a:r>
          </a:p>
          <a:p>
            <a:pPr marL="0" indent="0">
              <a:buNone/>
            </a:pPr>
            <a:endParaRPr lang="de-DE" sz="1800" dirty="0" smtClean="0"/>
          </a:p>
          <a:p>
            <a:r>
              <a:rPr lang="de-DE" sz="1800" b="1" dirty="0" smtClean="0"/>
              <a:t>Finanzielle Vernetzung: z.B. Einrichtungen mit Mischfinanzierung</a:t>
            </a:r>
          </a:p>
          <a:p>
            <a:r>
              <a:rPr lang="de-DE" sz="1800" dirty="0" smtClean="0"/>
              <a:t>Es gibt Beispiele für erfolgreich mischfinanzierte Einrichtungen. (SBG, KTN)</a:t>
            </a:r>
          </a:p>
          <a:p>
            <a:r>
              <a:rPr lang="de-DE" sz="1800" dirty="0" smtClean="0"/>
              <a:t>Gibt es Bedarf dazu? </a:t>
            </a:r>
          </a:p>
          <a:p>
            <a:r>
              <a:rPr lang="de-DE" sz="1800" dirty="0" smtClean="0"/>
              <a:t>Wo liegen die </a:t>
            </a:r>
            <a:r>
              <a:rPr lang="de-DE" sz="1800" dirty="0" err="1" smtClean="0"/>
              <a:t>Hindenisse</a:t>
            </a:r>
            <a:r>
              <a:rPr lang="de-DE" sz="1800" dirty="0" smtClean="0"/>
              <a:t>?</a:t>
            </a:r>
            <a:endParaRPr lang="de-DE" sz="1800"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787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189608"/>
            <a:ext cx="8758666" cy="5472558"/>
          </a:xfrm>
        </p:spPr>
        <p:txBody>
          <a:bodyPr/>
          <a:lstStyle/>
          <a:p>
            <a:pPr marL="0" indent="0" algn="ctr">
              <a:buNone/>
            </a:pPr>
            <a:r>
              <a:rPr lang="de-DE" b="1" dirty="0" smtClean="0"/>
              <a:t>Wie </a:t>
            </a:r>
            <a:r>
              <a:rPr lang="de-DE" b="1" dirty="0"/>
              <a:t>können engagierte </a:t>
            </a:r>
            <a:r>
              <a:rPr lang="de-DE" b="1" dirty="0" smtClean="0"/>
              <a:t>Einzelaktionen </a:t>
            </a:r>
            <a:r>
              <a:rPr lang="de-DE" b="1" dirty="0"/>
              <a:t>strukturell verankert werden?</a:t>
            </a:r>
          </a:p>
          <a:p>
            <a:pPr marL="0" indent="0">
              <a:buNone/>
            </a:pPr>
            <a:endParaRPr lang="de-DE" sz="1800" b="1" dirty="0" smtClean="0"/>
          </a:p>
          <a:p>
            <a:pPr marL="0" indent="0">
              <a:buNone/>
            </a:pPr>
            <a:r>
              <a:rPr lang="de-DE" sz="1800" b="1" dirty="0" smtClean="0"/>
              <a:t>Gelungene Fallbeispiele zeigen: </a:t>
            </a:r>
          </a:p>
          <a:p>
            <a:r>
              <a:rPr lang="de-DE" sz="1800" dirty="0" smtClean="0"/>
              <a:t>hohes Engagement von Fachkräften, großer Aufwand, zusätzliche Ressourcen</a:t>
            </a:r>
          </a:p>
          <a:p>
            <a:endParaRPr lang="de-DE" sz="1800" dirty="0"/>
          </a:p>
          <a:p>
            <a:pPr marL="0" indent="0">
              <a:buNone/>
            </a:pPr>
            <a:r>
              <a:rPr lang="de-DE" sz="1800" b="1" dirty="0" smtClean="0"/>
              <a:t>Welche strukturellen Voraussetzungen können diese Einzelaktionen erleichtern?</a:t>
            </a:r>
          </a:p>
          <a:p>
            <a:r>
              <a:rPr lang="de-DE" sz="1800" dirty="0" err="1" smtClean="0"/>
              <a:t>z.B</a:t>
            </a:r>
            <a:r>
              <a:rPr lang="de-DE" sz="1800" dirty="0" smtClean="0"/>
              <a:t> gesetzliche Rahmenbedingungen</a:t>
            </a:r>
          </a:p>
          <a:p>
            <a:r>
              <a:rPr lang="de-DE" sz="1800" dirty="0" smtClean="0"/>
              <a:t>Ausschreibungen oder Konzipierung von Angeboten/Einrichtungen, die an Schnittstellen liegen.</a:t>
            </a:r>
            <a:endParaRPr lang="de-DE" sz="1800"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83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162975"/>
            <a:ext cx="8758666" cy="5499191"/>
          </a:xfrm>
        </p:spPr>
        <p:txBody>
          <a:bodyPr/>
          <a:lstStyle/>
          <a:p>
            <a:pPr marL="0" indent="0" algn="ctr">
              <a:buNone/>
            </a:pPr>
            <a:r>
              <a:rPr lang="de-DE" b="1" dirty="0"/>
              <a:t>Haltungen, Qualifikationen und fachliche Begleitung der Fachkräfte.</a:t>
            </a:r>
          </a:p>
          <a:p>
            <a:endParaRPr lang="de-DE" dirty="0" smtClean="0"/>
          </a:p>
          <a:p>
            <a:r>
              <a:rPr lang="de-DE" sz="1800" dirty="0" smtClean="0"/>
              <a:t>Welche zusätzliche Qualifikationen sind notwendig?</a:t>
            </a:r>
          </a:p>
          <a:p>
            <a:pPr marL="0" indent="0">
              <a:buNone/>
            </a:pPr>
            <a:endParaRPr lang="de-DE" sz="1800" dirty="0" smtClean="0"/>
          </a:p>
          <a:p>
            <a:r>
              <a:rPr lang="de-DE" sz="1800" dirty="0" smtClean="0"/>
              <a:t>Implikationen in Ausbildung und Berufsbild von </a:t>
            </a:r>
            <a:r>
              <a:rPr lang="de-DE" sz="1800" dirty="0" err="1" smtClean="0"/>
              <a:t>z.B</a:t>
            </a:r>
            <a:r>
              <a:rPr lang="de-DE" sz="1800" dirty="0" smtClean="0"/>
              <a:t> SozialpädagogInnen</a:t>
            </a:r>
          </a:p>
          <a:p>
            <a:endParaRPr lang="de-DE" sz="1800" dirty="0"/>
          </a:p>
          <a:p>
            <a:r>
              <a:rPr lang="de-DE" sz="1800" dirty="0" smtClean="0"/>
              <a:t>Haltungen wie Bedürfnisorientierung, Partizipation, Förderung der Individualität – woher kommen Sie? </a:t>
            </a:r>
            <a:endParaRPr lang="de-DE" sz="1800" dirty="0" smtClean="0"/>
          </a:p>
          <a:p>
            <a:endParaRPr lang="de-DE" sz="1800" dirty="0"/>
          </a:p>
          <a:p>
            <a:r>
              <a:rPr lang="de-DE" sz="1800" dirty="0" smtClean="0"/>
              <a:t>(Personal)</a:t>
            </a:r>
            <a:r>
              <a:rPr lang="de-DE" sz="1800" dirty="0" err="1" smtClean="0"/>
              <a:t>ressourcen</a:t>
            </a:r>
            <a:r>
              <a:rPr lang="de-DE" sz="1800" dirty="0" smtClean="0"/>
              <a:t> im Kontext von Chancen und Risiken</a:t>
            </a:r>
            <a:endParaRPr lang="de-DE" sz="1800"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68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145219"/>
            <a:ext cx="8758666" cy="5516947"/>
          </a:xfrm>
        </p:spPr>
        <p:txBody>
          <a:bodyPr/>
          <a:lstStyle/>
          <a:p>
            <a:pPr marL="0" indent="0" algn="ctr">
              <a:buNone/>
            </a:pPr>
            <a:r>
              <a:rPr lang="de-DE" b="1" dirty="0"/>
              <a:t>Inanspruchnahme der Kinder- und Jugendhilfe als </a:t>
            </a:r>
            <a:r>
              <a:rPr lang="de-DE" b="1" dirty="0" smtClean="0"/>
              <a:t>Exklusionserfahrung.</a:t>
            </a:r>
          </a:p>
          <a:p>
            <a:endParaRPr lang="de-DE" dirty="0" smtClean="0"/>
          </a:p>
          <a:p>
            <a:endParaRPr lang="de-DE" dirty="0"/>
          </a:p>
          <a:p>
            <a:r>
              <a:rPr lang="de-DE" sz="1800" dirty="0" smtClean="0"/>
              <a:t>Teilhabe </a:t>
            </a:r>
            <a:r>
              <a:rPr lang="de-DE" sz="1800" dirty="0" smtClean="0"/>
              <a:t>im System der Kinder- und Jugendhilfe kann zu Exklusionserfahrungen der KlientInnen führen.</a:t>
            </a:r>
          </a:p>
          <a:p>
            <a:pPr marL="0" indent="0">
              <a:buNone/>
            </a:pPr>
            <a:endParaRPr lang="de-DE" sz="1800" dirty="0"/>
          </a:p>
          <a:p>
            <a:r>
              <a:rPr lang="de-DE" sz="1800" dirty="0" smtClean="0"/>
              <a:t>Wie können Exklusionserfahrungen von KJH-KlientInnen verhindert oder </a:t>
            </a:r>
            <a:r>
              <a:rPr lang="de-DE" sz="1800" dirty="0"/>
              <a:t>a</a:t>
            </a:r>
            <a:r>
              <a:rPr lang="de-DE" sz="1800" dirty="0" smtClean="0"/>
              <a:t>bgeschwächt werden?</a:t>
            </a:r>
          </a:p>
          <a:p>
            <a:endParaRPr lang="de-DE" sz="1800" dirty="0"/>
          </a:p>
          <a:p>
            <a:pPr marL="0" indent="0">
              <a:buNone/>
            </a:pPr>
            <a:endParaRPr lang="de-DE" dirty="0" smtClean="0"/>
          </a:p>
          <a:p>
            <a:endParaRPr lang="de-DE"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291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BveOVCeCAAAtnUu.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799" y="1175922"/>
            <a:ext cx="5437357" cy="4337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F&amp;E\JU-Quest\Logo\ju-quest-logo-201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32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199594"/>
            <a:ext cx="8758666" cy="4716463"/>
          </a:xfrm>
        </p:spPr>
        <p:txBody>
          <a:bodyPr>
            <a:normAutofit lnSpcReduction="10000"/>
          </a:bodyPr>
          <a:lstStyle/>
          <a:p>
            <a:pPr marL="0" indent="0" algn="ctr">
              <a:buNone/>
            </a:pPr>
            <a:r>
              <a:rPr lang="de-DE" b="1" dirty="0" smtClean="0"/>
              <a:t>Ziele der Befragung:</a:t>
            </a:r>
          </a:p>
          <a:p>
            <a:pPr marL="0" indent="0" algn="ctr">
              <a:buNone/>
            </a:pPr>
            <a:endParaRPr lang="de-DE" b="1" dirty="0" smtClean="0"/>
          </a:p>
          <a:p>
            <a:r>
              <a:rPr lang="de-DE" sz="2000" dirty="0" smtClean="0"/>
              <a:t>Wie bewerten </a:t>
            </a:r>
            <a:r>
              <a:rPr lang="de-DE" sz="2000" dirty="0" err="1" smtClean="0"/>
              <a:t>ExpertInnen</a:t>
            </a:r>
            <a:r>
              <a:rPr lang="de-DE" sz="2000" dirty="0" smtClean="0"/>
              <a:t> Inklusion in der Kinder und Jugendhilfe?</a:t>
            </a:r>
          </a:p>
          <a:p>
            <a:r>
              <a:rPr lang="de-DE" sz="2000" dirty="0" smtClean="0"/>
              <a:t>Welche Meinungen, Einstellungen und Erfahrungen haben die </a:t>
            </a:r>
            <a:r>
              <a:rPr lang="de-DE" sz="2000" dirty="0" err="1" smtClean="0"/>
              <a:t>ExpertInnen</a:t>
            </a:r>
            <a:r>
              <a:rPr lang="de-DE" sz="2000" dirty="0" smtClean="0"/>
              <a:t>?</a:t>
            </a:r>
          </a:p>
          <a:p>
            <a:r>
              <a:rPr lang="de-DE" sz="2000" dirty="0" smtClean="0"/>
              <a:t>Beispiele für gelungene und nicht gelungene Inklusion</a:t>
            </a:r>
          </a:p>
          <a:p>
            <a:r>
              <a:rPr lang="de-DE" sz="2000" dirty="0" smtClean="0"/>
              <a:t>Welche förderlichen und hinderlichen Faktoren identifizieren die </a:t>
            </a:r>
            <a:r>
              <a:rPr lang="de-DE" sz="2000" dirty="0" err="1" smtClean="0"/>
              <a:t>ExpertInnen</a:t>
            </a:r>
            <a:r>
              <a:rPr lang="de-DE" sz="2000" dirty="0" smtClean="0"/>
              <a:t>?</a:t>
            </a:r>
          </a:p>
          <a:p>
            <a:pPr marL="0" indent="0">
              <a:buNone/>
            </a:pPr>
            <a:endParaRPr lang="de-DE" sz="2000" dirty="0" smtClean="0"/>
          </a:p>
          <a:p>
            <a:r>
              <a:rPr lang="de-DE" sz="2000" dirty="0" smtClean="0"/>
              <a:t>Aufmerksamkeit auf das Thema lenken</a:t>
            </a:r>
          </a:p>
          <a:p>
            <a:r>
              <a:rPr lang="de-DE" sz="2000" dirty="0" smtClean="0"/>
              <a:t>Ansporn Angebote zu schaffen, die einer diverseren, komplexeren </a:t>
            </a:r>
            <a:r>
              <a:rPr lang="de-DE" sz="2000" dirty="0"/>
              <a:t>B</a:t>
            </a:r>
            <a:r>
              <a:rPr lang="de-DE" sz="2000" dirty="0" smtClean="0"/>
              <a:t>evölkerungsstruktur Rechnung tragen</a:t>
            </a:r>
            <a:endParaRPr lang="de-DE" sz="2000"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33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84085" y="1198485"/>
            <a:ext cx="8571904" cy="4770537"/>
          </a:xfrm>
          <a:prstGeom prst="rect">
            <a:avLst/>
          </a:prstGeom>
          <a:noFill/>
        </p:spPr>
        <p:txBody>
          <a:bodyPr wrap="square" rtlCol="0">
            <a:spAutoFit/>
          </a:bodyPr>
          <a:lstStyle/>
          <a:p>
            <a:pPr algn="ctr"/>
            <a:r>
              <a:rPr lang="de-DE" sz="2400" b="1" dirty="0"/>
              <a:t>Demografie der Befragten</a:t>
            </a:r>
            <a:r>
              <a:rPr lang="de-DE" sz="2400" b="1" dirty="0" smtClean="0"/>
              <a:t>:</a:t>
            </a:r>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endParaRPr lang="de-DE" dirty="0"/>
          </a:p>
          <a:p>
            <a:pPr marL="342900" indent="-342900">
              <a:buClr>
                <a:schemeClr val="accent2"/>
              </a:buClr>
              <a:buFont typeface="Wingdings" panose="05000000000000000000" pitchFamily="2" charset="2"/>
              <a:buChar char="§"/>
            </a:pPr>
            <a:r>
              <a:rPr lang="de-DE" sz="2000" dirty="0"/>
              <a:t>Alle Bundesländer sind vertreten, Tirol und Steiermark sind überrepräsentiert</a:t>
            </a:r>
          </a:p>
          <a:p>
            <a:pPr marL="342900" indent="-342900">
              <a:buClr>
                <a:schemeClr val="accent2"/>
              </a:buClr>
              <a:buFont typeface="Wingdings" panose="05000000000000000000" pitchFamily="2" charset="2"/>
              <a:buChar char="§"/>
            </a:pPr>
            <a:endParaRPr lang="de-DE" sz="2000" dirty="0"/>
          </a:p>
          <a:p>
            <a:pPr marL="342900" indent="-342900">
              <a:buClr>
                <a:schemeClr val="accent2"/>
              </a:buClr>
              <a:buFont typeface="Wingdings" panose="05000000000000000000" pitchFamily="2" charset="2"/>
              <a:buChar char="§"/>
            </a:pPr>
            <a:r>
              <a:rPr lang="de-DE" sz="2000" dirty="0"/>
              <a:t>Die meisten </a:t>
            </a:r>
            <a:r>
              <a:rPr lang="de-DE" sz="2000" dirty="0" err="1"/>
              <a:t>ExpertInnen</a:t>
            </a:r>
            <a:r>
              <a:rPr lang="de-DE" sz="2000" dirty="0"/>
              <a:t> arbeiten in privaten KJH-Einrichtungen</a:t>
            </a:r>
          </a:p>
          <a:p>
            <a:pPr marL="342900" indent="-342900">
              <a:buClr>
                <a:schemeClr val="accent2"/>
              </a:buClr>
              <a:buFont typeface="Wingdings" panose="05000000000000000000" pitchFamily="2" charset="2"/>
              <a:buChar char="§"/>
            </a:pPr>
            <a:endParaRPr lang="de-DE" sz="2000" dirty="0"/>
          </a:p>
          <a:p>
            <a:pPr marL="342900" indent="-342900">
              <a:buClr>
                <a:schemeClr val="accent2"/>
              </a:buClr>
              <a:buFont typeface="Wingdings" panose="05000000000000000000" pitchFamily="2" charset="2"/>
              <a:buChar char="§"/>
            </a:pPr>
            <a:r>
              <a:rPr lang="de-DE" sz="2000" dirty="0"/>
              <a:t>Leitungspositionen sind sehr stark vertreten – mehr als die Hälfte</a:t>
            </a:r>
          </a:p>
          <a:p>
            <a:pPr marL="342900" indent="-342900">
              <a:buClr>
                <a:schemeClr val="accent2"/>
              </a:buClr>
              <a:buFont typeface="Wingdings" panose="05000000000000000000" pitchFamily="2" charset="2"/>
              <a:buChar char="§"/>
            </a:pPr>
            <a:endParaRPr lang="de-DE" sz="2000" dirty="0"/>
          </a:p>
          <a:p>
            <a:pPr marL="342900" indent="-342900">
              <a:buClr>
                <a:schemeClr val="accent2"/>
              </a:buClr>
              <a:buFont typeface="Wingdings" panose="05000000000000000000" pitchFamily="2" charset="2"/>
              <a:buChar char="§"/>
            </a:pPr>
            <a:r>
              <a:rPr lang="de-DE" sz="2000" dirty="0"/>
              <a:t>KlientInnen/</a:t>
            </a:r>
            <a:r>
              <a:rPr lang="de-DE" sz="2000" dirty="0" err="1"/>
              <a:t>PatientInnenarbeit</a:t>
            </a:r>
            <a:r>
              <a:rPr lang="de-DE" sz="2000" dirty="0"/>
              <a:t> ist vergleichsweise wenig vertreten</a:t>
            </a:r>
          </a:p>
          <a:p>
            <a:pPr marL="342900" indent="-342900">
              <a:buClr>
                <a:schemeClr val="accent2"/>
              </a:buClr>
              <a:buFont typeface="Wingdings" panose="05000000000000000000" pitchFamily="2" charset="2"/>
              <a:buChar char="§"/>
            </a:pPr>
            <a:endParaRPr lang="de-DE" sz="2000" dirty="0"/>
          </a:p>
          <a:p>
            <a:pPr marL="342900" indent="-342900">
              <a:buClr>
                <a:schemeClr val="accent2"/>
              </a:buClr>
              <a:buFont typeface="Wingdings" panose="05000000000000000000" pitchFamily="2" charset="2"/>
              <a:buChar char="§"/>
            </a:pPr>
            <a:r>
              <a:rPr lang="de-DE" sz="2000" dirty="0"/>
              <a:t>178 gültige Adressen, 67 Antworten, entspricht einem Rücklauf von  37,6%</a:t>
            </a:r>
          </a:p>
          <a:p>
            <a:pPr>
              <a:buClr>
                <a:schemeClr val="accent2"/>
              </a:buClr>
            </a:pPr>
            <a:endParaRPr lang="de-DE" dirty="0"/>
          </a:p>
        </p:txBody>
      </p:sp>
    </p:spTree>
    <p:extLst>
      <p:ext uri="{BB962C8B-B14F-4D97-AF65-F5344CB8AC3E}">
        <p14:creationId xmlns:p14="http://schemas.microsoft.com/office/powerpoint/2010/main" val="1516390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951020"/>
            <a:ext cx="8758666" cy="5139062"/>
          </a:xfrm>
        </p:spPr>
        <p:txBody>
          <a:bodyPr/>
          <a:lstStyle/>
          <a:p>
            <a:pPr marL="0" indent="0" algn="ctr">
              <a:buNone/>
            </a:pPr>
            <a:r>
              <a:rPr lang="de-DE" b="1" dirty="0" smtClean="0"/>
              <a:t>Ausgangspunkte der Befragung I</a:t>
            </a:r>
          </a:p>
          <a:p>
            <a:endParaRPr lang="de-DE" dirty="0" smtClean="0"/>
          </a:p>
          <a:p>
            <a:r>
              <a:rPr lang="de-DE" sz="2000" b="1" dirty="0" smtClean="0"/>
              <a:t>UNESCO Salamanca Erklärung 1994</a:t>
            </a:r>
          </a:p>
          <a:p>
            <a:r>
              <a:rPr lang="de-DE" sz="2000" dirty="0" smtClean="0"/>
              <a:t>Gab der Umsetzung von Inklusion eine ersten Rahmen</a:t>
            </a:r>
          </a:p>
          <a:p>
            <a:r>
              <a:rPr lang="de-DE" sz="2000" dirty="0" smtClean="0"/>
              <a:t>Bezieht sich hauptsächlich auf Inklusion von Menschen mit Behinderung in das System Schule</a:t>
            </a:r>
          </a:p>
          <a:p>
            <a:endParaRPr lang="de-DE" sz="2000" dirty="0"/>
          </a:p>
          <a:p>
            <a:r>
              <a:rPr lang="de-DE" sz="2000" b="1" dirty="0" smtClean="0"/>
              <a:t>UN-Behindertenrechtskonvention 2009</a:t>
            </a:r>
          </a:p>
          <a:p>
            <a:r>
              <a:rPr lang="de-DE" sz="2000" dirty="0" smtClean="0"/>
              <a:t>Teilnehmende Staaten verpflichten sich, inklusive Schulsysteme zu schaffen</a:t>
            </a:r>
            <a:endParaRPr lang="de-DE" sz="2000" dirty="0"/>
          </a:p>
          <a:p>
            <a:endParaRPr lang="de-DE" dirty="0" smtClean="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7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61892" y="2116753"/>
            <a:ext cx="4572000" cy="3785652"/>
          </a:xfrm>
          <a:prstGeom prst="rect">
            <a:avLst/>
          </a:prstGeom>
        </p:spPr>
        <p:txBody>
          <a:bodyPr>
            <a:spAutoFit/>
          </a:bodyPr>
          <a:lstStyle/>
          <a:p>
            <a:r>
              <a:rPr lang="de-DE" sz="1600" i="1" dirty="0"/>
              <a:t>Inklusion meint die Einbeziehung bislang ausgeschlossener </a:t>
            </a:r>
            <a:r>
              <a:rPr lang="de-DE" sz="1600" i="1" dirty="0" err="1"/>
              <a:t>AkteurInnen</a:t>
            </a:r>
            <a:r>
              <a:rPr lang="de-DE" sz="1600" i="1" dirty="0"/>
              <a:t> in ein Subsystem. Im Kontext der Kinder- und Jugendhilfe würde das bedeuten, dass die Hilfen der Kinder- und Jugendhilfe für alle Kinder und Jugendlichen, unabhängig von ihren physischen, intellektuellen, sozialen, emotionalen, sprachlichen und anderen Fähigkeiten zugänglich sein sollen. Das soll behinderte und begabte Kinder und Jugendliche ebenso einschließen sowie Kinder und Jugendliche von sprachlichen, ethnischen und kulturellen Minoritäten und allen anderen benachteiligten Bevölkerungsgruppen. (vgl.: Parsons, Salamanca-Erklärung)</a:t>
            </a:r>
            <a:endParaRPr lang="de-DE" sz="1600" dirty="0"/>
          </a:p>
        </p:txBody>
      </p:sp>
      <p:pic>
        <p:nvPicPr>
          <p:cNvPr id="6"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Q:\F&amp;E\Thomas\JuQuest\Befragung\Inklusion-Grafik.png"/>
          <p:cNvPicPr/>
          <p:nvPr/>
        </p:nvPicPr>
        <p:blipFill>
          <a:blip r:embed="rId4">
            <a:extLst>
              <a:ext uri="{28A0092B-C50C-407E-A947-70E740481C1C}">
                <a14:useLocalDpi xmlns:a14="http://schemas.microsoft.com/office/drawing/2010/main" val="0"/>
              </a:ext>
            </a:extLst>
          </a:blip>
          <a:srcRect/>
          <a:stretch>
            <a:fillRect/>
          </a:stretch>
        </p:blipFill>
        <p:spPr bwMode="auto">
          <a:xfrm>
            <a:off x="4909352" y="2308195"/>
            <a:ext cx="3499260" cy="1902368"/>
          </a:xfrm>
          <a:prstGeom prst="rect">
            <a:avLst/>
          </a:prstGeom>
          <a:noFill/>
          <a:ln>
            <a:noFill/>
          </a:ln>
        </p:spPr>
      </p:pic>
      <p:sp>
        <p:nvSpPr>
          <p:cNvPr id="8" name="Textfeld 7"/>
          <p:cNvSpPr txBox="1"/>
          <p:nvPr/>
        </p:nvSpPr>
        <p:spPr>
          <a:xfrm>
            <a:off x="195823" y="1003162"/>
            <a:ext cx="8660166" cy="461665"/>
          </a:xfrm>
          <a:prstGeom prst="rect">
            <a:avLst/>
          </a:prstGeom>
          <a:noFill/>
        </p:spPr>
        <p:txBody>
          <a:bodyPr wrap="square" rtlCol="0">
            <a:spAutoFit/>
          </a:bodyPr>
          <a:lstStyle/>
          <a:p>
            <a:pPr algn="ctr"/>
            <a:r>
              <a:rPr lang="de-DE" sz="2400" b="1" dirty="0" smtClean="0"/>
              <a:t>Ausgangspunkt der Befragung II:</a:t>
            </a:r>
            <a:endParaRPr lang="de-DE" sz="2400" b="1" dirty="0"/>
          </a:p>
        </p:txBody>
      </p:sp>
    </p:spTree>
    <p:extLst>
      <p:ext uri="{BB962C8B-B14F-4D97-AF65-F5344CB8AC3E}">
        <p14:creationId xmlns:p14="http://schemas.microsoft.com/office/powerpoint/2010/main" val="3101072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075308"/>
            <a:ext cx="8758666" cy="4686300"/>
          </a:xfrm>
        </p:spPr>
        <p:txBody>
          <a:bodyPr>
            <a:normAutofit lnSpcReduction="10000"/>
          </a:bodyPr>
          <a:lstStyle/>
          <a:p>
            <a:pPr marL="0" indent="0" algn="ctr">
              <a:buNone/>
            </a:pPr>
            <a:r>
              <a:rPr lang="de-DE" b="1" dirty="0" smtClean="0"/>
              <a:t>Die zwei Blickwinkel auf Inklusion in der KJH</a:t>
            </a:r>
          </a:p>
          <a:p>
            <a:pPr marL="0" indent="0" algn="ctr">
              <a:buNone/>
            </a:pPr>
            <a:endParaRPr lang="de-DE" sz="1800" b="1" dirty="0" smtClean="0"/>
          </a:p>
          <a:p>
            <a:pPr marL="0" indent="0" algn="ctr">
              <a:buNone/>
            </a:pPr>
            <a:r>
              <a:rPr lang="de-DE" sz="1800" b="1" dirty="0" smtClean="0"/>
              <a:t>Soziologische Perspektive: </a:t>
            </a:r>
          </a:p>
          <a:p>
            <a:pPr marL="0" indent="0" algn="ctr">
              <a:buNone/>
            </a:pPr>
            <a:r>
              <a:rPr lang="de-DE" sz="1800" dirty="0" smtClean="0"/>
              <a:t>Chancengleichheit</a:t>
            </a:r>
          </a:p>
          <a:p>
            <a:pPr marL="0" indent="0" algn="ctr">
              <a:buNone/>
            </a:pPr>
            <a:r>
              <a:rPr lang="de-DE" sz="1800" dirty="0" smtClean="0"/>
              <a:t>Teilhabe am System KJH</a:t>
            </a:r>
          </a:p>
          <a:p>
            <a:pPr marL="0" indent="0" algn="ctr">
              <a:buNone/>
            </a:pPr>
            <a:r>
              <a:rPr lang="de-DE" sz="1800" dirty="0" smtClean="0"/>
              <a:t>Erweiterung der Zielgruppen der KJH</a:t>
            </a:r>
          </a:p>
          <a:p>
            <a:pPr marL="0" indent="0" algn="ctr">
              <a:buNone/>
            </a:pPr>
            <a:endParaRPr lang="de-DE" sz="1800" dirty="0" smtClean="0"/>
          </a:p>
          <a:p>
            <a:pPr marL="0" indent="0" algn="ctr">
              <a:buNone/>
            </a:pPr>
            <a:r>
              <a:rPr lang="de-DE" sz="1800" b="1" dirty="0" smtClean="0"/>
              <a:t>Pädagogische Perspektive: </a:t>
            </a:r>
          </a:p>
          <a:p>
            <a:pPr marL="0" indent="0" algn="ctr">
              <a:buNone/>
            </a:pPr>
            <a:r>
              <a:rPr lang="de-DE" sz="1800" dirty="0" smtClean="0"/>
              <a:t>Diversität und der Umgang damit in den Einrichtungen</a:t>
            </a:r>
          </a:p>
          <a:p>
            <a:pPr marL="0" indent="0" algn="ctr">
              <a:buNone/>
            </a:pPr>
            <a:r>
              <a:rPr lang="de-DE" sz="1800" dirty="0" smtClean="0"/>
              <a:t>Anerkennung von und Umgang mit Individualität</a:t>
            </a:r>
          </a:p>
          <a:p>
            <a:pPr marL="0" indent="0" algn="ctr">
              <a:buNone/>
            </a:pPr>
            <a:r>
              <a:rPr lang="de-DE" sz="1800" dirty="0" smtClean="0"/>
              <a:t>Bereitstellung inklusiver Angebote/Einrichtungen</a:t>
            </a:r>
            <a:endParaRPr lang="de-DE" sz="1800" dirty="0"/>
          </a:p>
        </p:txBody>
      </p:sp>
      <p:pic>
        <p:nvPicPr>
          <p:cNvPr id="5"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42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083076"/>
            <a:ext cx="8758666" cy="5579090"/>
          </a:xfrm>
        </p:spPr>
        <p:txBody>
          <a:bodyPr/>
          <a:lstStyle/>
          <a:p>
            <a:pPr marL="0" indent="0" algn="ctr">
              <a:buNone/>
            </a:pPr>
            <a:r>
              <a:rPr lang="de-DE" dirty="0" smtClean="0"/>
              <a:t> </a:t>
            </a:r>
            <a:endParaRPr lang="de-DE" dirty="0"/>
          </a:p>
        </p:txBody>
      </p:sp>
      <p:pic>
        <p:nvPicPr>
          <p:cNvPr id="7"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14905" y="1322773"/>
            <a:ext cx="7998780" cy="5509200"/>
          </a:xfrm>
          <a:prstGeom prst="rect">
            <a:avLst/>
          </a:prstGeom>
          <a:noFill/>
        </p:spPr>
        <p:txBody>
          <a:bodyPr wrap="square" rtlCol="0">
            <a:spAutoFit/>
          </a:bodyPr>
          <a:lstStyle/>
          <a:p>
            <a:pPr algn="ctr"/>
            <a:r>
              <a:rPr lang="de-DE" sz="2400" b="1" dirty="0" smtClean="0"/>
              <a:t>Bilder und Vorstellungen zu Inklusion:</a:t>
            </a:r>
          </a:p>
          <a:p>
            <a:endParaRPr lang="de-DE" dirty="0"/>
          </a:p>
          <a:p>
            <a:r>
              <a:rPr lang="de-DE" dirty="0" smtClean="0"/>
              <a:t>Großteils sehr breites Verständnis von Inklusion, wie in der Arbeitsdefinition vorgegeben:</a:t>
            </a:r>
          </a:p>
          <a:p>
            <a:endParaRPr lang="de-DE" dirty="0"/>
          </a:p>
          <a:p>
            <a:r>
              <a:rPr lang="de-AT" sz="1600" i="1" dirty="0"/>
              <a:t>„Inklusion bedeutet für mich das Einbeziehen und das gemeinsame Leben und das Arbeiten mit allen Kindern und Jugendlichen – egal welche Nationalität, welche Einschränkungen, welche zusätzliche Anforderungen und Ressourcen es dafür braucht“ (84</a:t>
            </a:r>
            <a:r>
              <a:rPr lang="de-AT" sz="1600" i="1" dirty="0" smtClean="0"/>
              <a:t>).</a:t>
            </a:r>
            <a:endParaRPr lang="de-DE" dirty="0" smtClean="0"/>
          </a:p>
          <a:p>
            <a:endParaRPr lang="de-DE" dirty="0"/>
          </a:p>
          <a:p>
            <a:r>
              <a:rPr lang="de-DE" dirty="0" smtClean="0"/>
              <a:t>Trotzdem Fokus auf Menschen mit Behinderung und psychischen Beeinträchtigungen.</a:t>
            </a:r>
          </a:p>
          <a:p>
            <a:endParaRPr lang="de-DE" dirty="0"/>
          </a:p>
          <a:p>
            <a:r>
              <a:rPr lang="de-AT" sz="1600" i="1" dirty="0"/>
              <a:t>„Kinder, Jugendliche mit körperlichen oder mentalen Beeinträchtigungen in sozialpädagogischen Einrichtungen einen Platz </a:t>
            </a:r>
            <a:r>
              <a:rPr lang="de-AT" sz="1600" i="1" dirty="0" smtClean="0"/>
              <a:t>bieten (73)“ </a:t>
            </a:r>
            <a:endParaRPr lang="de-DE" sz="1600" dirty="0" smtClean="0"/>
          </a:p>
          <a:p>
            <a:endParaRPr lang="de-DE" sz="1600" dirty="0"/>
          </a:p>
          <a:p>
            <a:endParaRPr lang="de-DE" dirty="0" smtClean="0"/>
          </a:p>
          <a:p>
            <a:endParaRPr lang="de-DE" dirty="0" smtClean="0"/>
          </a:p>
          <a:p>
            <a:endParaRPr lang="de-DE" dirty="0"/>
          </a:p>
          <a:p>
            <a:endParaRPr lang="de-DE" dirty="0"/>
          </a:p>
        </p:txBody>
      </p:sp>
    </p:spTree>
    <p:extLst>
      <p:ext uri="{BB962C8B-B14F-4D97-AF65-F5344CB8AC3E}">
        <p14:creationId xmlns:p14="http://schemas.microsoft.com/office/powerpoint/2010/main" val="310007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94808" y="3113174"/>
            <a:ext cx="2945569" cy="2585323"/>
          </a:xfrm>
          <a:prstGeom prst="rect">
            <a:avLst/>
          </a:prstGeom>
          <a:noFill/>
          <a:ln>
            <a:solidFill>
              <a:schemeClr val="tx1"/>
            </a:solidFill>
          </a:ln>
        </p:spPr>
        <p:txBody>
          <a:bodyPr wrap="square" rtlCol="0">
            <a:spAutoFit/>
          </a:bodyPr>
          <a:lstStyle/>
          <a:p>
            <a:r>
              <a:rPr lang="de-DE" sz="2000" dirty="0" smtClean="0"/>
              <a:t>Zusätzliche Antworten:</a:t>
            </a:r>
          </a:p>
          <a:p>
            <a:endParaRPr lang="de-DE" dirty="0" smtClean="0"/>
          </a:p>
          <a:p>
            <a:pPr marL="285750" indent="-285750">
              <a:buFont typeface="Arial" panose="020B0604020202020204" pitchFamily="34" charset="0"/>
              <a:buChar char="•"/>
            </a:pPr>
            <a:r>
              <a:rPr lang="de-DE" dirty="0" smtClean="0"/>
              <a:t>Junge Erwachsene</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err="1" smtClean="0"/>
              <a:t>SystemsprengerInnen</a:t>
            </a: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Wohnungslose Kinder und Jugendliche</a:t>
            </a:r>
          </a:p>
          <a:p>
            <a:endParaRPr lang="de-DE" sz="1600" dirty="0" smtClean="0"/>
          </a:p>
        </p:txBody>
      </p:sp>
      <p:pic>
        <p:nvPicPr>
          <p:cNvPr id="7" name="Picture 2" descr="Q:\F&amp;E\JU-Quest\Logo\ju-quest-logo-2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571" y="257716"/>
            <a:ext cx="1567418" cy="515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m 7"/>
          <p:cNvGraphicFramePr/>
          <p:nvPr>
            <p:extLst>
              <p:ext uri="{D42A27DB-BD31-4B8C-83A1-F6EECF244321}">
                <p14:modId xmlns:p14="http://schemas.microsoft.com/office/powerpoint/2010/main" val="2289600945"/>
              </p:ext>
            </p:extLst>
          </p:nvPr>
        </p:nvGraphicFramePr>
        <p:xfrm>
          <a:off x="440674" y="773692"/>
          <a:ext cx="6158430" cy="5505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1795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OSKinderdorfOesterreich-VorlagePP">
  <a:themeElements>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400" dirty="0" smtClean="0">
            <a:solidFill>
              <a:srgbClr val="FACB9F"/>
            </a:solidFill>
          </a:defRPr>
        </a:defPPr>
      </a:lstStyle>
    </a:txDef>
  </a:objectDefaults>
  <a:extraClrSchemeLst>
    <a:extraClrScheme>
      <a:clrScheme name="2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OS-Design">
  <a:themeElements>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S-Kinderdorf Österreich_Präsentation Claudia Brunner">
  <a:themeElements>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400" dirty="0" smtClean="0">
            <a:solidFill>
              <a:srgbClr val="FACB9F"/>
            </a:solidFill>
          </a:defRPr>
        </a:defPPr>
      </a:lstStyle>
    </a:txDef>
  </a:objectDefaults>
  <a:extraClrSchemeLst>
    <a:extraClrScheme>
      <a:clrScheme name="2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SOS-Design">
  <a:themeElements>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S-Kinderdorf Österreich_Präsentation Claudia Brunner">
  <a:themeElements>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400" dirty="0" smtClean="0">
            <a:solidFill>
              <a:srgbClr val="FACB9F"/>
            </a:solidFill>
          </a:defRPr>
        </a:defPPr>
      </a:lstStyle>
    </a:txDef>
  </a:objectDefaults>
  <a:extraClrSchemeLst>
    <a:extraClrScheme>
      <a:clrScheme name="2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SOS-Design">
  <a:themeElements>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98AC72E3C5F2D48A33183D9D3E891F9" ma:contentTypeVersion="1" ma:contentTypeDescription="Ein neues Dokument erstellen." ma:contentTypeScope="" ma:versionID="b973db255837f635ce21bd1f885ccba3">
  <xsd:schema xmlns:xsd="http://www.w3.org/2001/XMLSchema" xmlns:xs="http://www.w3.org/2001/XMLSchema" xmlns:p="http://schemas.microsoft.com/office/2006/metadata/properties" xmlns:ns1="http://schemas.microsoft.com/sharepoint/v3" targetNamespace="http://schemas.microsoft.com/office/2006/metadata/properties" ma:root="true" ma:fieldsID="bcc17df15c66a81ee376db90732ad1c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 ma:hidden="true" ma:internalName="PublishingStartDate">
      <xsd:simpleType>
        <xsd:restriction base="dms:Unknown"/>
      </xsd:simpleType>
    </xsd:element>
    <xsd:element name="PublishingExpirationDate" ma:index="9" nillable="true" ma:displayName="Geplantes End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915402-DD0C-4369-B2AD-748647D669F9}">
  <ds:schemaRefs>
    <ds:schemaRef ds:uri="http://schemas.microsoft.com/sharepoint/v3/contenttype/forms"/>
  </ds:schemaRefs>
</ds:datastoreItem>
</file>

<file path=customXml/itemProps2.xml><?xml version="1.0" encoding="utf-8"?>
<ds:datastoreItem xmlns:ds="http://schemas.openxmlformats.org/officeDocument/2006/customXml" ds:itemID="{F884E132-5C63-4713-BF56-D72EC94C0008}">
  <ds:schemaRefs>
    <ds:schemaRef ds:uri="http://schemas.microsoft.com/office/infopath/2007/PartnerControls"/>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sharepoint/v3"/>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16D10EAD-8B6B-4D30-B6C6-A1DEB02753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SOSKinderdorfOesterreich-VorlagePP</Template>
  <TotalTime>0</TotalTime>
  <Words>2757</Words>
  <Application>Microsoft Office PowerPoint</Application>
  <PresentationFormat>Bildschirmpräsentation (4:3)</PresentationFormat>
  <Paragraphs>300</Paragraphs>
  <Slides>26</Slides>
  <Notes>26</Notes>
  <HiddenSlides>0</HiddenSlides>
  <MMClips>0</MMClips>
  <ScaleCrop>false</ScaleCrop>
  <HeadingPairs>
    <vt:vector size="4" baseType="variant">
      <vt:variant>
        <vt:lpstr>Design</vt:lpstr>
      </vt:variant>
      <vt:variant>
        <vt:i4>6</vt:i4>
      </vt:variant>
      <vt:variant>
        <vt:lpstr>Folientitel</vt:lpstr>
      </vt:variant>
      <vt:variant>
        <vt:i4>26</vt:i4>
      </vt:variant>
    </vt:vector>
  </HeadingPairs>
  <TitlesOfParts>
    <vt:vector size="32" baseType="lpstr">
      <vt:lpstr>SOSKinderdorfOesterreich-VorlagePP</vt:lpstr>
      <vt:lpstr>4_SOS-Design</vt:lpstr>
      <vt:lpstr>1_SOS-Kinderdorf Österreich_Präsentation Claudia Brunner</vt:lpstr>
      <vt:lpstr>7_SOS-Design</vt:lpstr>
      <vt:lpstr>2_SOS-Kinderdorf Österreich_Präsentation Claudia Brunner</vt:lpstr>
      <vt:lpstr>8_SOS-Design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Reitmeir Anna</dc:creator>
  <cp:lastModifiedBy>Buchner Thomas</cp:lastModifiedBy>
  <cp:revision>89</cp:revision>
  <cp:lastPrinted>2016-04-07T06:35:01Z</cp:lastPrinted>
  <dcterms:created xsi:type="dcterms:W3CDTF">2015-01-21T10:47:38Z</dcterms:created>
  <dcterms:modified xsi:type="dcterms:W3CDTF">2016-04-07T06:51:37Z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0x010100698AC72E3C5F2D48A33183D9D3E891F9</vt:lpwstr>
  </property>
</Properties>
</file>