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 id="2147483669" r:id="rId5"/>
    <p:sldMasterId id="2147483726" r:id="rId6"/>
    <p:sldMasterId id="2147483708" r:id="rId7"/>
    <p:sldMasterId id="2147483732" r:id="rId8"/>
    <p:sldMasterId id="2147483714" r:id="rId9"/>
  </p:sldMasterIdLst>
  <p:notesMasterIdLst>
    <p:notesMasterId r:id="rId30"/>
  </p:notesMasterIdLst>
  <p:handoutMasterIdLst>
    <p:handoutMasterId r:id="rId31"/>
  </p:handoutMasterIdLst>
  <p:sldIdLst>
    <p:sldId id="257" r:id="rId10"/>
    <p:sldId id="258" r:id="rId11"/>
    <p:sldId id="277" r:id="rId12"/>
    <p:sldId id="278" r:id="rId13"/>
    <p:sldId id="260" r:id="rId14"/>
    <p:sldId id="259" r:id="rId15"/>
    <p:sldId id="261" r:id="rId16"/>
    <p:sldId id="262" r:id="rId17"/>
    <p:sldId id="263" r:id="rId18"/>
    <p:sldId id="274" r:id="rId19"/>
    <p:sldId id="269" r:id="rId20"/>
    <p:sldId id="268" r:id="rId21"/>
    <p:sldId id="267" r:id="rId22"/>
    <p:sldId id="275" r:id="rId23"/>
    <p:sldId id="270" r:id="rId24"/>
    <p:sldId id="272" r:id="rId25"/>
    <p:sldId id="271" r:id="rId26"/>
    <p:sldId id="264" r:id="rId27"/>
    <p:sldId id="266" r:id="rId28"/>
    <p:sldId id="276" r:id="rId29"/>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guide id="3" orient="horz" pos="31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henegger Karin" initials="KHo" lastIdx="1" clrIdx="0"/>
  <p:cmAuthor id="1" name="Reitmeir Anna" initials="R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361"/>
    <a:srgbClr val="5CC5ED"/>
    <a:srgbClr val="76B856"/>
    <a:srgbClr val="EC7404"/>
    <a:srgbClr val="F19A6E"/>
    <a:srgbClr val="FACB9F"/>
    <a:srgbClr val="F6AF6E"/>
    <a:srgbClr val="F19A9C"/>
    <a:srgbClr val="B5D59D"/>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2" autoAdjust="0"/>
    <p:restoredTop sz="93672" autoAdjust="0"/>
  </p:normalViewPr>
  <p:slideViewPr>
    <p:cSldViewPr snapToGrid="0" snapToObjects="1">
      <p:cViewPr>
        <p:scale>
          <a:sx n="114" d="100"/>
          <a:sy n="114" d="100"/>
        </p:scale>
        <p:origin x="-108"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400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a:t>In welchem Bundesland sind Sie hauptsächlich tätig?</a:t>
            </a:r>
            <a:r>
              <a:rPr lang="de-DE" baseline="0"/>
              <a:t> (N=55)</a:t>
            </a:r>
            <a:endParaRPr lang="de-DE"/>
          </a:p>
        </c:rich>
      </c:tx>
      <c:layout>
        <c:manualLayout>
          <c:xMode val="edge"/>
          <c:yMode val="edge"/>
          <c:x val="0.11581883820150968"/>
          <c:y val="2.5146689019279127E-2"/>
        </c:manualLayout>
      </c:layout>
      <c:overlay val="0"/>
    </c:title>
    <c:autoTitleDeleted val="0"/>
    <c:plotArea>
      <c:layout/>
      <c:pieChart>
        <c:varyColors val="1"/>
        <c:ser>
          <c:idx val="0"/>
          <c:order val="0"/>
          <c:dLbls>
            <c:showLegendKey val="0"/>
            <c:showVal val="0"/>
            <c:showCatName val="1"/>
            <c:showSerName val="0"/>
            <c:showPercent val="1"/>
            <c:showBubbleSize val="0"/>
            <c:showLeaderLines val="1"/>
          </c:dLbls>
          <c:cat>
            <c:strRef>
              <c:f>Soziodemografie!$B$2:$B$11</c:f>
              <c:strCache>
                <c:ptCount val="10"/>
                <c:pt idx="0">
                  <c:v>österreichweit</c:v>
                </c:pt>
                <c:pt idx="1">
                  <c:v>Wien</c:v>
                </c:pt>
                <c:pt idx="2">
                  <c:v>Niederösterreich</c:v>
                </c:pt>
                <c:pt idx="3">
                  <c:v>Oberösterreich</c:v>
                </c:pt>
                <c:pt idx="4">
                  <c:v>Steiermark</c:v>
                </c:pt>
                <c:pt idx="5">
                  <c:v>Burgenland</c:v>
                </c:pt>
                <c:pt idx="6">
                  <c:v>Kärnten</c:v>
                </c:pt>
                <c:pt idx="7">
                  <c:v>Salzburg</c:v>
                </c:pt>
                <c:pt idx="8">
                  <c:v>Tirol</c:v>
                </c:pt>
                <c:pt idx="9">
                  <c:v>Vorarlberg</c:v>
                </c:pt>
              </c:strCache>
            </c:strRef>
          </c:cat>
          <c:val>
            <c:numRef>
              <c:f>Soziodemografie!$C$2:$C$11</c:f>
              <c:numCache>
                <c:formatCode>General</c:formatCode>
                <c:ptCount val="10"/>
                <c:pt idx="0">
                  <c:v>10</c:v>
                </c:pt>
                <c:pt idx="1">
                  <c:v>5</c:v>
                </c:pt>
                <c:pt idx="2">
                  <c:v>1</c:v>
                </c:pt>
                <c:pt idx="3">
                  <c:v>4</c:v>
                </c:pt>
                <c:pt idx="4">
                  <c:v>10</c:v>
                </c:pt>
                <c:pt idx="5">
                  <c:v>0</c:v>
                </c:pt>
                <c:pt idx="6">
                  <c:v>3</c:v>
                </c:pt>
                <c:pt idx="7">
                  <c:v>9</c:v>
                </c:pt>
                <c:pt idx="8">
                  <c:v>8</c:v>
                </c:pt>
                <c:pt idx="9">
                  <c:v>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B0337E1-DE87-4584-ACA4-E55B2ECA5AC3}" type="datetimeFigureOut">
              <a:rPr lang="en-GB" smtClean="0"/>
              <a:t>11/04/2018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8B783C3-592A-41DA-ACF7-6E45FCB21464}" type="slidenum">
              <a:rPr lang="en-GB" smtClean="0"/>
              <a:t>‹Nr.›</a:t>
            </a:fld>
            <a:endParaRPr lang="en-GB"/>
          </a:p>
        </p:txBody>
      </p:sp>
    </p:spTree>
    <p:extLst>
      <p:ext uri="{BB962C8B-B14F-4D97-AF65-F5344CB8AC3E}">
        <p14:creationId xmlns:p14="http://schemas.microsoft.com/office/powerpoint/2010/main" val="183090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2"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de-DE"/>
          </a:p>
        </p:txBody>
      </p:sp>
      <p:sp>
        <p:nvSpPr>
          <p:cNvPr id="32771" name="Rectangle 3"/>
          <p:cNvSpPr>
            <a:spLocks noGrp="1" noChangeArrowheads="1"/>
          </p:cNvSpPr>
          <p:nvPr>
            <p:ph type="dt" idx="1"/>
          </p:nvPr>
        </p:nvSpPr>
        <p:spPr bwMode="auto">
          <a:xfrm>
            <a:off x="3850445"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3FC7EC0F-71F4-42AD-9C8B-9AA3F0D2AFEE}" type="datetimeFigureOut">
              <a:rPr lang="de-DE"/>
              <a:pPr/>
              <a:t>11.04.2018</a:t>
            </a:fld>
            <a:endParaRPr lang="de-DE"/>
          </a:p>
        </p:txBody>
      </p:sp>
      <p:sp>
        <p:nvSpPr>
          <p:cNvPr id="327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2774" name="Rectangle 6"/>
          <p:cNvSpPr>
            <a:spLocks noGrp="1" noChangeArrowheads="1"/>
          </p:cNvSpPr>
          <p:nvPr>
            <p:ph type="ftr" sz="quarter" idx="4"/>
          </p:nvPr>
        </p:nvSpPr>
        <p:spPr bwMode="auto">
          <a:xfrm>
            <a:off x="2"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de-DE"/>
          </a:p>
        </p:txBody>
      </p:sp>
      <p:sp>
        <p:nvSpPr>
          <p:cNvPr id="32775" name="Rectangle 7"/>
          <p:cNvSpPr>
            <a:spLocks noGrp="1" noChangeArrowheads="1"/>
          </p:cNvSpPr>
          <p:nvPr>
            <p:ph type="sldNum" sz="quarter" idx="5"/>
          </p:nvPr>
        </p:nvSpPr>
        <p:spPr bwMode="auto">
          <a:xfrm>
            <a:off x="3850445"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FF10C6A4-BDA5-404C-B89A-F0D42518BAE8}" type="slidenum">
              <a:rPr lang="de-DE"/>
              <a:pPr/>
              <a:t>‹Nr.›</a:t>
            </a:fld>
            <a:endParaRPr lang="de-DE"/>
          </a:p>
        </p:txBody>
      </p:sp>
    </p:spTree>
    <p:extLst>
      <p:ext uri="{BB962C8B-B14F-4D97-AF65-F5344CB8AC3E}">
        <p14:creationId xmlns:p14="http://schemas.microsoft.com/office/powerpoint/2010/main" val="28635212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de.wikipedia.org/wiki/Staat" TargetMode="External"/><Relationship Id="rId3" Type="http://schemas.openxmlformats.org/officeDocument/2006/relationships/hyperlink" Target="https://de.wikipedia.org/wiki/Reflexion_(Philosophie)" TargetMode="External"/><Relationship Id="rId7" Type="http://schemas.openxmlformats.org/officeDocument/2006/relationships/hyperlink" Target="https://de.wikipedia.org/wiki/Sinn_des_Leben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e.wikipedia.org/wiki/Identit%C3%A4t" TargetMode="External"/><Relationship Id="rId5" Type="http://schemas.openxmlformats.org/officeDocument/2006/relationships/hyperlink" Target="https://de.wikipedia.org/wiki/Lebensstil" TargetMode="External"/><Relationship Id="rId4" Type="http://schemas.openxmlformats.org/officeDocument/2006/relationships/hyperlink" Target="https://de.wikipedia.org/wiki/Pluralisieru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1</a:t>
            </a:fld>
            <a:endParaRPr lang="de-DE"/>
          </a:p>
        </p:txBody>
      </p:sp>
    </p:spTree>
    <p:extLst>
      <p:ext uri="{BB962C8B-B14F-4D97-AF65-F5344CB8AC3E}">
        <p14:creationId xmlns:p14="http://schemas.microsoft.com/office/powerpoint/2010/main" val="310832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10</a:t>
            </a:fld>
            <a:endParaRPr lang="de-DE"/>
          </a:p>
        </p:txBody>
      </p:sp>
    </p:spTree>
    <p:extLst>
      <p:ext uri="{BB962C8B-B14F-4D97-AF65-F5344CB8AC3E}">
        <p14:creationId xmlns:p14="http://schemas.microsoft.com/office/powerpoint/2010/main" val="350527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11</a:t>
            </a:fld>
            <a:endParaRPr lang="de-DE"/>
          </a:p>
        </p:txBody>
      </p:sp>
    </p:spTree>
    <p:extLst>
      <p:ext uri="{BB962C8B-B14F-4D97-AF65-F5344CB8AC3E}">
        <p14:creationId xmlns:p14="http://schemas.microsoft.com/office/powerpoint/2010/main" val="2111085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Calibri" pitchFamily="34" charset="0"/>
                <a:ea typeface="+mn-ea"/>
                <a:cs typeface="+mn-cs"/>
              </a:rPr>
              <a:t>Abbildung 5 zeigt die Verteilung der Antworten auf die Fragen aus dem Bereich Bildung und Ausbildung. Besonders kritisch werden von den befragten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zwei Aussagen bewertet: Die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sehen zu überwiegendem Teil keine angemessenen Reaktionen der KJH auf die steigende Anzahl von NEETs. Ein möglicher Lösungsvorschlag wäre, an die Einrichtungen angegliederte Tagesstrukturierungsmaßnahmen zu installieren. Außerdem antworteten viele</a:t>
            </a:r>
            <a:r>
              <a:rPr lang="de-DE" sz="1200" b="1" kern="1200" dirty="0" smtClean="0">
                <a:solidFill>
                  <a:schemeClr val="tx1"/>
                </a:solidFill>
                <a:effectLst/>
                <a:latin typeface="Calibri" pitchFamily="34" charset="0"/>
                <a:ea typeface="+mn-ea"/>
                <a:cs typeface="+mn-cs"/>
              </a:rPr>
              <a:t>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dass</a:t>
            </a:r>
            <a:r>
              <a:rPr lang="de-DE" sz="1200" b="1" kern="1200" dirty="0" smtClean="0">
                <a:solidFill>
                  <a:schemeClr val="tx1"/>
                </a:solidFill>
                <a:effectLst/>
                <a:latin typeface="Calibri" pitchFamily="34" charset="0"/>
                <a:ea typeface="+mn-ea"/>
                <a:cs typeface="+mn-cs"/>
              </a:rPr>
              <a:t> </a:t>
            </a:r>
            <a:r>
              <a:rPr lang="de-DE" sz="1200" kern="1200" dirty="0" smtClean="0">
                <a:solidFill>
                  <a:schemeClr val="tx1"/>
                </a:solidFill>
                <a:effectLst/>
                <a:latin typeface="Calibri" pitchFamily="34" charset="0"/>
                <a:ea typeface="+mn-ea"/>
                <a:cs typeface="+mn-cs"/>
              </a:rPr>
              <a:t>die KJH ihren </a:t>
            </a:r>
            <a:r>
              <a:rPr lang="de-DE" sz="1200" kern="1200" dirty="0" err="1" smtClean="0">
                <a:solidFill>
                  <a:schemeClr val="tx1"/>
                </a:solidFill>
                <a:effectLst/>
                <a:latin typeface="Calibri" pitchFamily="34" charset="0"/>
                <a:ea typeface="+mn-ea"/>
                <a:cs typeface="+mn-cs"/>
              </a:rPr>
              <a:t>KlientInnen</a:t>
            </a:r>
            <a:r>
              <a:rPr lang="de-DE" sz="1200" kern="1200" dirty="0" smtClean="0">
                <a:solidFill>
                  <a:schemeClr val="tx1"/>
                </a:solidFill>
                <a:effectLst/>
                <a:latin typeface="Calibri" pitchFamily="34" charset="0"/>
                <a:ea typeface="+mn-ea"/>
                <a:cs typeface="+mn-cs"/>
              </a:rPr>
              <a:t> nicht die Chance eröffnet, höhere Bildungswege einzuschlagen. Das steht (möglicherweise) in direktem Zusammenhang mit der 18plus-Thematik. Auch die Umsetzung der „Ausbildungspflicht bis 18“, die vor allem die Einrichtungen betrifft, wird laut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bisher noch nicht ausreichend praktiziert. Differenziert – aber im Vergleich positiver – wurde die Aussage, dass sich die KJH bemüht, dass unbegleitete minderjährige Flüchtlinge Schulen besuchen können, bewertet. Ähnlich bewertet wurden die Bemühungen der KJH, durch Kooperation mit anderen Unterstützungssystemen der Armutsgefährdung ihrer </a:t>
            </a:r>
            <a:r>
              <a:rPr lang="de-DE" sz="1200" kern="1200" dirty="0" err="1" smtClean="0">
                <a:solidFill>
                  <a:schemeClr val="tx1"/>
                </a:solidFill>
                <a:effectLst/>
                <a:latin typeface="Calibri" pitchFamily="34" charset="0"/>
                <a:ea typeface="+mn-ea"/>
                <a:cs typeface="+mn-cs"/>
              </a:rPr>
              <a:t>KlientInnen</a:t>
            </a:r>
            <a:r>
              <a:rPr lang="de-DE" sz="1200" kern="1200" dirty="0" smtClean="0">
                <a:solidFill>
                  <a:schemeClr val="tx1"/>
                </a:solidFill>
                <a:effectLst/>
                <a:latin typeface="Calibri" pitchFamily="34" charset="0"/>
                <a:ea typeface="+mn-ea"/>
                <a:cs typeface="+mn-cs"/>
              </a:rPr>
              <a:t> entgegenzuwirken.</a:t>
            </a:r>
          </a:p>
          <a:p>
            <a:r>
              <a:rPr lang="de-DE" sz="1200" kern="1200" dirty="0" smtClean="0">
                <a:solidFill>
                  <a:schemeClr val="tx1"/>
                </a:solidFill>
                <a:effectLst/>
                <a:latin typeface="Calibri" pitchFamily="34" charset="0"/>
                <a:ea typeface="+mn-ea"/>
                <a:cs typeface="+mn-cs"/>
              </a:rPr>
              <a:t>Ein Statement sticht hier heraus.  Und zwar jenes, in dem es um die Frage geht, ob die KJH die Möglichkeiten haben soll, ihre </a:t>
            </a:r>
            <a:r>
              <a:rPr lang="de-DE" sz="1200" kern="1200" dirty="0" err="1" smtClean="0">
                <a:solidFill>
                  <a:schemeClr val="tx1"/>
                </a:solidFill>
                <a:effectLst/>
                <a:latin typeface="Calibri" pitchFamily="34" charset="0"/>
                <a:ea typeface="+mn-ea"/>
                <a:cs typeface="+mn-cs"/>
              </a:rPr>
              <a:t>KlientInnen</a:t>
            </a:r>
            <a:r>
              <a:rPr lang="de-DE" sz="1200" kern="1200" dirty="0" smtClean="0">
                <a:solidFill>
                  <a:schemeClr val="tx1"/>
                </a:solidFill>
                <a:effectLst/>
                <a:latin typeface="Calibri" pitchFamily="34" charset="0"/>
                <a:ea typeface="+mn-ea"/>
                <a:cs typeface="+mn-cs"/>
              </a:rPr>
              <a:t> beim Nachholen von späteren Bildungsabschlüssen zu unterstützen. Dieses Statement wurde – wenig überraschend – überwiegend positiv beantwortet. </a:t>
            </a:r>
          </a:p>
          <a:p>
            <a:r>
              <a:rPr lang="en-US" sz="1200" kern="1200" dirty="0" smtClean="0">
                <a:solidFill>
                  <a:schemeClr val="tx1"/>
                </a:solidFill>
                <a:effectLst/>
                <a:latin typeface="Calibri" pitchFamily="34" charset="0"/>
                <a:ea typeface="+mn-ea"/>
                <a:cs typeface="+mn-cs"/>
              </a:rPr>
              <a:t>Not in Education, Employment or Training.</a:t>
            </a:r>
            <a:endParaRPr lang="de-DE" sz="1200" kern="1200" dirty="0" smtClean="0">
              <a:solidFill>
                <a:schemeClr val="tx1"/>
              </a:solidFill>
              <a:effectLst/>
              <a:latin typeface="Calibri" pitchFamily="34"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12</a:t>
            </a:fld>
            <a:endParaRPr lang="de-DE"/>
          </a:p>
        </p:txBody>
      </p:sp>
    </p:spTree>
    <p:extLst>
      <p:ext uri="{BB962C8B-B14F-4D97-AF65-F5344CB8AC3E}">
        <p14:creationId xmlns:p14="http://schemas.microsoft.com/office/powerpoint/2010/main" val="407490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13</a:t>
            </a:fld>
            <a:endParaRPr lang="de-DE"/>
          </a:p>
        </p:txBody>
      </p:sp>
    </p:spTree>
    <p:extLst>
      <p:ext uri="{BB962C8B-B14F-4D97-AF65-F5344CB8AC3E}">
        <p14:creationId xmlns:p14="http://schemas.microsoft.com/office/powerpoint/2010/main" val="764260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14</a:t>
            </a:fld>
            <a:endParaRPr lang="de-DE"/>
          </a:p>
        </p:txBody>
      </p:sp>
    </p:spTree>
    <p:extLst>
      <p:ext uri="{BB962C8B-B14F-4D97-AF65-F5344CB8AC3E}">
        <p14:creationId xmlns:p14="http://schemas.microsoft.com/office/powerpoint/2010/main" val="211529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effectLst/>
              </a:rPr>
              <a:t>Alte gesellschaftliche Zuordnungen wie Stand und Klasse würden obsolet, zunehmender Zwang zur </a:t>
            </a:r>
            <a:r>
              <a:rPr lang="de-DE" dirty="0" smtClean="0">
                <a:effectLst/>
                <a:hlinkClick r:id="rId3" tooltip="Reflexion (Philosophie)"/>
              </a:rPr>
              <a:t>reflexiven</a:t>
            </a:r>
            <a:r>
              <a:rPr lang="de-DE" dirty="0" smtClean="0">
                <a:effectLst/>
              </a:rPr>
              <a:t> Lebensführung gehe mit einer Steigerung der Bildung einher, die </a:t>
            </a:r>
            <a:r>
              <a:rPr lang="de-DE" dirty="0" smtClean="0">
                <a:effectLst/>
                <a:hlinkClick r:id="rId4" tooltip="Pluralisierung"/>
              </a:rPr>
              <a:t>Pluralisierung</a:t>
            </a:r>
            <a:r>
              <a:rPr lang="de-DE" dirty="0" smtClean="0">
                <a:effectLst/>
              </a:rPr>
              <a:t> von </a:t>
            </a:r>
            <a:r>
              <a:rPr lang="de-DE" dirty="0" smtClean="0">
                <a:effectLst/>
                <a:hlinkClick r:id="rId5" tooltip="Lebensstil"/>
              </a:rPr>
              <a:t>Lebensstilen</a:t>
            </a:r>
            <a:r>
              <a:rPr lang="de-DE" dirty="0" smtClean="0">
                <a:effectLst/>
              </a:rPr>
              <a:t> nehme weiter zu, </a:t>
            </a:r>
            <a:r>
              <a:rPr lang="de-DE" dirty="0" smtClean="0">
                <a:effectLst/>
                <a:hlinkClick r:id="rId6" tooltip="Identität"/>
              </a:rPr>
              <a:t>Identitäts</a:t>
            </a:r>
            <a:r>
              <a:rPr lang="de-DE" dirty="0" smtClean="0">
                <a:effectLst/>
              </a:rPr>
              <a:t>- und </a:t>
            </a:r>
            <a:r>
              <a:rPr lang="de-DE" dirty="0" smtClean="0">
                <a:effectLst/>
                <a:hlinkClick r:id="rId7" tooltip="Sinn des Lebens"/>
              </a:rPr>
              <a:t>Sinnfindung</a:t>
            </a:r>
            <a:r>
              <a:rPr lang="de-DE" dirty="0" smtClean="0">
                <a:effectLst/>
              </a:rPr>
              <a:t> werde zur individuellen Leistung. Dies werde durch eine Veränderung des </a:t>
            </a:r>
            <a:r>
              <a:rPr lang="de-DE" dirty="0" smtClean="0">
                <a:effectLst/>
                <a:hlinkClick r:id="rId8" tooltip="Staat"/>
              </a:rPr>
              <a:t>staatlichen</a:t>
            </a:r>
            <a:r>
              <a:rPr lang="de-DE" dirty="0" smtClean="0">
                <a:effectLst/>
              </a:rPr>
              <a:t> und ökonomischen Rahmens weiter gefördert. Ulrich Beck war auch derjenige, der dieses Schlagwort 1983 für die Beschreibung der heutigen sozialen Lebensbedingungen prägte. </a:t>
            </a:r>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15</a:t>
            </a:fld>
            <a:endParaRPr lang="de-DE"/>
          </a:p>
        </p:txBody>
      </p:sp>
    </p:spTree>
    <p:extLst>
      <p:ext uri="{BB962C8B-B14F-4D97-AF65-F5344CB8AC3E}">
        <p14:creationId xmlns:p14="http://schemas.microsoft.com/office/powerpoint/2010/main" val="308275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Calibri" pitchFamily="34" charset="0"/>
                <a:ea typeface="+mn-ea"/>
                <a:cs typeface="+mn-cs"/>
              </a:rPr>
              <a:t>Abbildung 6 zeigt die Einschätzungen der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zu weiteren gesellschaftlichen Entwicklungen. Zwei Statements betreffen dabei die</a:t>
            </a:r>
            <a:r>
              <a:rPr lang="de-DE" sz="1200" b="1" kern="1200" dirty="0" smtClean="0">
                <a:solidFill>
                  <a:schemeClr val="tx1"/>
                </a:solidFill>
                <a:effectLst/>
                <a:latin typeface="Calibri" pitchFamily="34" charset="0"/>
                <a:ea typeface="+mn-ea"/>
                <a:cs typeface="+mn-cs"/>
              </a:rPr>
              <a:t> </a:t>
            </a:r>
            <a:r>
              <a:rPr lang="de-DE" sz="1200" kern="1200" dirty="0" smtClean="0">
                <a:solidFill>
                  <a:schemeClr val="tx1"/>
                </a:solidFill>
                <a:effectLst/>
                <a:latin typeface="Calibri" pitchFamily="34" charset="0"/>
                <a:ea typeface="+mn-ea"/>
                <a:cs typeface="+mn-cs"/>
              </a:rPr>
              <a:t>Partizipation von Kindern und Jugendlichen. Die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bewerteten die Partizipation von Kindern und Jugendlichen in der alltäglichen Arbeit positiver als die Partizipation von Kindern und Jugendlichen in der Planung und in</a:t>
            </a:r>
            <a:r>
              <a:rPr lang="de-DE" sz="1200" b="1" kern="1200" dirty="0" smtClean="0">
                <a:solidFill>
                  <a:schemeClr val="tx1"/>
                </a:solidFill>
                <a:effectLst/>
                <a:latin typeface="Calibri" pitchFamily="34" charset="0"/>
                <a:ea typeface="+mn-ea"/>
                <a:cs typeface="+mn-cs"/>
              </a:rPr>
              <a:t> </a:t>
            </a:r>
            <a:r>
              <a:rPr lang="de-DE" sz="1200" kern="1200" dirty="0" smtClean="0">
                <a:solidFill>
                  <a:schemeClr val="tx1"/>
                </a:solidFill>
                <a:effectLst/>
                <a:latin typeface="Calibri" pitchFamily="34" charset="0"/>
                <a:ea typeface="+mn-ea"/>
                <a:cs typeface="+mn-cs"/>
              </a:rPr>
              <a:t>der Forschung.</a:t>
            </a:r>
          </a:p>
          <a:p>
            <a:r>
              <a:rPr lang="de-DE" sz="1200" kern="1200" dirty="0" smtClean="0">
                <a:solidFill>
                  <a:schemeClr val="tx1"/>
                </a:solidFill>
                <a:effectLst/>
                <a:latin typeface="Calibri" pitchFamily="34" charset="0"/>
                <a:ea typeface="+mn-ea"/>
                <a:cs typeface="+mn-cs"/>
              </a:rPr>
              <a:t>Weitere zwei Statements behandeln die Individualisierung von Lebensentwürfen und das dadurch höhere Risiko des Scheiterns. Laut den Antworten der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hat die KJH in diesem Bereich noch viel zu tun. Hilfen, die diesen Entwicklungen Sorge tragen könnten, gibt es zwar in Form von „flexiblen Hilfen“. Ein weiterer Ausbau dieser wird von den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als sinnvoll erachtet. </a:t>
            </a:r>
          </a:p>
          <a:p>
            <a:r>
              <a:rPr lang="de-DE" sz="1200" kern="1200" dirty="0" smtClean="0">
                <a:solidFill>
                  <a:schemeClr val="tx1"/>
                </a:solidFill>
                <a:effectLst/>
                <a:latin typeface="Calibri" pitchFamily="34" charset="0"/>
                <a:ea typeface="+mn-ea"/>
                <a:cs typeface="+mn-cs"/>
              </a:rPr>
              <a:t>Differenziert gesehen wird die Frage nach der Wirkungsmessung und -orientierung der KJH-Maßnahmen. Wobei die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eher nicht zustimmten, dass die KJH sich aktiv mit der Messung der Wirkung ihrer Maßnahmen auseinandersetzt.</a:t>
            </a:r>
          </a:p>
          <a:p>
            <a:r>
              <a:rPr lang="de-DE" sz="1200" kern="1200" dirty="0" smtClean="0">
                <a:solidFill>
                  <a:schemeClr val="tx1"/>
                </a:solidFill>
                <a:effectLst/>
                <a:latin typeface="Calibri" pitchFamily="34" charset="0"/>
                <a:ea typeface="+mn-ea"/>
                <a:cs typeface="+mn-cs"/>
              </a:rPr>
              <a:t>Die KJH steht – so wie auch andere Hilfesysteme – unter ökonomischem Rechtfertigungs-druck. Keine/r der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stimmte zu, dass die KJH-Strategien für den Umgang damit hat. Das Statement wurde somit auch negativ bewertet.</a:t>
            </a:r>
          </a:p>
          <a:p>
            <a:r>
              <a:rPr lang="de-DE" sz="1200" kern="1200" dirty="0" smtClean="0">
                <a:solidFill>
                  <a:schemeClr val="tx1"/>
                </a:solidFill>
                <a:effectLst/>
                <a:latin typeface="Calibri" pitchFamily="34" charset="0"/>
                <a:ea typeface="+mn-ea"/>
                <a:cs typeface="+mn-cs"/>
              </a:rPr>
              <a:t>Ein großer Trend, der derzeit in vielen Facetten diskutiert wird, ist die Digitalisierung. Auch hier bewerten die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den Umgang der KJH als nicht ausreichend. Eine Anpassung der KJH an die Entwicklungen in diesem Bereich wäre also sinnvoll.</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16</a:t>
            </a:fld>
            <a:endParaRPr lang="de-DE"/>
          </a:p>
        </p:txBody>
      </p:sp>
    </p:spTree>
    <p:extLst>
      <p:ext uri="{BB962C8B-B14F-4D97-AF65-F5344CB8AC3E}">
        <p14:creationId xmlns:p14="http://schemas.microsoft.com/office/powerpoint/2010/main" val="3992684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17</a:t>
            </a:fld>
            <a:endParaRPr lang="de-DE"/>
          </a:p>
        </p:txBody>
      </p:sp>
    </p:spTree>
    <p:extLst>
      <p:ext uri="{BB962C8B-B14F-4D97-AF65-F5344CB8AC3E}">
        <p14:creationId xmlns:p14="http://schemas.microsoft.com/office/powerpoint/2010/main" val="2630447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18</a:t>
            </a:fld>
            <a:endParaRPr lang="de-DE"/>
          </a:p>
        </p:txBody>
      </p:sp>
    </p:spTree>
    <p:extLst>
      <p:ext uri="{BB962C8B-B14F-4D97-AF65-F5344CB8AC3E}">
        <p14:creationId xmlns:p14="http://schemas.microsoft.com/office/powerpoint/2010/main" val="407117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19</a:t>
            </a:fld>
            <a:endParaRPr lang="de-DE"/>
          </a:p>
        </p:txBody>
      </p:sp>
    </p:spTree>
    <p:extLst>
      <p:ext uri="{BB962C8B-B14F-4D97-AF65-F5344CB8AC3E}">
        <p14:creationId xmlns:p14="http://schemas.microsoft.com/office/powerpoint/2010/main" val="241596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2</a:t>
            </a:fld>
            <a:endParaRPr lang="de-DE"/>
          </a:p>
        </p:txBody>
      </p:sp>
    </p:spTree>
    <p:extLst>
      <p:ext uri="{BB962C8B-B14F-4D97-AF65-F5344CB8AC3E}">
        <p14:creationId xmlns:p14="http://schemas.microsoft.com/office/powerpoint/2010/main" val="2924258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20</a:t>
            </a:fld>
            <a:endParaRPr lang="de-DE"/>
          </a:p>
        </p:txBody>
      </p:sp>
    </p:spTree>
    <p:extLst>
      <p:ext uri="{BB962C8B-B14F-4D97-AF65-F5344CB8AC3E}">
        <p14:creationId xmlns:p14="http://schemas.microsoft.com/office/powerpoint/2010/main" val="39399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sind Trends</a:t>
            </a:r>
          </a:p>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3</a:t>
            </a:fld>
            <a:endParaRPr lang="de-DE"/>
          </a:p>
        </p:txBody>
      </p:sp>
    </p:spTree>
    <p:extLst>
      <p:ext uri="{BB962C8B-B14F-4D97-AF65-F5344CB8AC3E}">
        <p14:creationId xmlns:p14="http://schemas.microsoft.com/office/powerpoint/2010/main" val="1450156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4</a:t>
            </a:fld>
            <a:endParaRPr lang="de-DE"/>
          </a:p>
        </p:txBody>
      </p:sp>
    </p:spTree>
    <p:extLst>
      <p:ext uri="{BB962C8B-B14F-4D97-AF65-F5344CB8AC3E}">
        <p14:creationId xmlns:p14="http://schemas.microsoft.com/office/powerpoint/2010/main" val="183698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5</a:t>
            </a:fld>
            <a:endParaRPr lang="de-DE"/>
          </a:p>
        </p:txBody>
      </p:sp>
    </p:spTree>
    <p:extLst>
      <p:ext uri="{BB962C8B-B14F-4D97-AF65-F5344CB8AC3E}">
        <p14:creationId xmlns:p14="http://schemas.microsoft.com/office/powerpoint/2010/main" val="273310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6</a:t>
            </a:fld>
            <a:endParaRPr lang="de-DE"/>
          </a:p>
        </p:txBody>
      </p:sp>
    </p:spTree>
    <p:extLst>
      <p:ext uri="{BB962C8B-B14F-4D97-AF65-F5344CB8AC3E}">
        <p14:creationId xmlns:p14="http://schemas.microsoft.com/office/powerpoint/2010/main" val="41455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Calibri" pitchFamily="34" charset="0"/>
                <a:ea typeface="+mn-ea"/>
                <a:cs typeface="+mn-cs"/>
              </a:rPr>
              <a:t>Von der bürgerlichen</a:t>
            </a:r>
            <a:r>
              <a:rPr lang="de-DE" sz="1200" b="1" kern="1200" dirty="0" smtClean="0">
                <a:solidFill>
                  <a:schemeClr val="tx1"/>
                </a:solidFill>
                <a:effectLst/>
                <a:latin typeface="Calibri" pitchFamily="34" charset="0"/>
                <a:ea typeface="+mn-ea"/>
                <a:cs typeface="+mn-cs"/>
              </a:rPr>
              <a:t> Kleinfamilie zu einer Pluralisierung von Lebensformen</a:t>
            </a:r>
            <a:r>
              <a:rPr lang="de-DE" sz="1200" kern="1200" dirty="0" smtClean="0">
                <a:solidFill>
                  <a:schemeClr val="tx1"/>
                </a:solidFill>
                <a:effectLst/>
                <a:latin typeface="Calibri" pitchFamily="34" charset="0"/>
                <a:ea typeface="+mn-ea"/>
                <a:cs typeface="+mn-cs"/>
              </a:rPr>
              <a:t>: Die Familie ist und war einem strukturellen Wandel unterworfen. Im den folgenden Kapitel geht es darum, wie die KJH (als ganzes System) mit diesem Wandel umgeht. Die befragten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hatten hier die Möglichkeit Statements zum Themenbereich Familie zu bewerten. Außerdem hatten Sie die Möglichkeit am Ende des Themenblock mittels zwei offener Fragen weitere Herausforderungen und dazu mögliche Lösungsvorschläge zu beschreiben.</a:t>
            </a:r>
            <a:endParaRPr lang="de-DE" sz="1200" kern="1200" dirty="0">
              <a:solidFill>
                <a:schemeClr val="tx1"/>
              </a:solidFill>
              <a:effectLst/>
              <a:latin typeface="Calibri" pitchFamily="34" charset="0"/>
              <a:ea typeface="+mn-ea"/>
              <a:cs typeface="+mn-cs"/>
            </a:endParaRPr>
          </a:p>
        </p:txBody>
      </p:sp>
      <p:sp>
        <p:nvSpPr>
          <p:cNvPr id="4" name="Foliennummernplatzhalter 3"/>
          <p:cNvSpPr>
            <a:spLocks noGrp="1"/>
          </p:cNvSpPr>
          <p:nvPr>
            <p:ph type="sldNum" sz="quarter" idx="10"/>
          </p:nvPr>
        </p:nvSpPr>
        <p:spPr/>
        <p:txBody>
          <a:bodyPr/>
          <a:lstStyle/>
          <a:p>
            <a:fld id="{FF10C6A4-BDA5-404C-B89A-F0D42518BAE8}" type="slidenum">
              <a:rPr lang="de-DE" smtClean="0"/>
              <a:pPr/>
              <a:t>7</a:t>
            </a:fld>
            <a:endParaRPr lang="de-DE"/>
          </a:p>
        </p:txBody>
      </p:sp>
    </p:spTree>
    <p:extLst>
      <p:ext uri="{BB962C8B-B14F-4D97-AF65-F5344CB8AC3E}">
        <p14:creationId xmlns:p14="http://schemas.microsoft.com/office/powerpoint/2010/main" val="193860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Calibri" pitchFamily="34" charset="0"/>
                <a:ea typeface="+mn-ea"/>
                <a:cs typeface="+mn-cs"/>
              </a:rPr>
              <a:t>Diese Abbildung zeigt, wie die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die Fragen nach dem Umgang der KJH mit veränderten Familienformen bewerteten. Dabei zeigt sich in den Antworten der befragten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ein differenziertes Bild. Am öftesten „nicht zustimmten“ die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der Aussage, dass die KJH die Möglichkeit hat, Peergruppen und Gleichaltrige in ihre Arbeit miteinzubeziehen. Kritisch (im Sinne von negativ) wurde auch die Frage nach der passenden Reaktion der KJH auf die länger werdende Adoleszenz – im Kontext der 18plus-Thematik – bewertet. Problematisch aus Sicht der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gestaltet sich außerdem die Zusammenarbeit mit dem Herkunftssystem von unbegleiteten Asylwerbern. </a:t>
            </a:r>
          </a:p>
          <a:p>
            <a:r>
              <a:rPr lang="de-DE" sz="1200" kern="1200" dirty="0" smtClean="0">
                <a:solidFill>
                  <a:schemeClr val="tx1"/>
                </a:solidFill>
                <a:effectLst/>
                <a:latin typeface="Calibri" pitchFamily="34" charset="0"/>
                <a:ea typeface="+mn-ea"/>
                <a:cs typeface="+mn-cs"/>
              </a:rPr>
              <a:t>Positiver bewertet hingegen wurde von den </a:t>
            </a:r>
            <a:r>
              <a:rPr lang="de-DE" sz="1200" kern="1200" dirty="0" err="1" smtClean="0">
                <a:solidFill>
                  <a:schemeClr val="tx1"/>
                </a:solidFill>
                <a:effectLst/>
                <a:latin typeface="Calibri" pitchFamily="34" charset="0"/>
                <a:ea typeface="+mn-ea"/>
                <a:cs typeface="+mn-cs"/>
              </a:rPr>
              <a:t>ExpertInnen</a:t>
            </a:r>
            <a:r>
              <a:rPr lang="de-DE" sz="1200" kern="1200" dirty="0" smtClean="0">
                <a:solidFill>
                  <a:schemeClr val="tx1"/>
                </a:solidFill>
                <a:effectLst/>
                <a:latin typeface="Calibri" pitchFamily="34" charset="0"/>
                <a:ea typeface="+mn-ea"/>
                <a:cs typeface="+mn-cs"/>
              </a:rPr>
              <a:t> die Frage nach den Methoden und Konzepten, die die KJH verwendet und die der Vielfalt von Familienformen gerecht werden.  Die Frage nach dem Umgang der KJH mit einer von Migration geprägten Gesellschaft wurde am häufigsten mit „stimme eher nicht zu“ beantwortet, bei gleichzeitig vielen Angaben von „stimme eher zu“. Damit ergibt sich auch hier ein differenziertes Bild dieser Antworten, ist aber im Vergleich mit der Bewertung der anderen Statements eher positiver.</a:t>
            </a:r>
          </a:p>
          <a:p>
            <a:endParaRPr lang="de-DE" dirty="0"/>
          </a:p>
        </p:txBody>
      </p:sp>
      <p:sp>
        <p:nvSpPr>
          <p:cNvPr id="4" name="Foliennummernplatzhalter 3"/>
          <p:cNvSpPr>
            <a:spLocks noGrp="1"/>
          </p:cNvSpPr>
          <p:nvPr>
            <p:ph type="sldNum" sz="quarter" idx="10"/>
          </p:nvPr>
        </p:nvSpPr>
        <p:spPr/>
        <p:txBody>
          <a:bodyPr/>
          <a:lstStyle/>
          <a:p>
            <a:fld id="{FF10C6A4-BDA5-404C-B89A-F0D42518BAE8}" type="slidenum">
              <a:rPr lang="de-DE" smtClean="0"/>
              <a:pPr/>
              <a:t>8</a:t>
            </a:fld>
            <a:endParaRPr lang="de-DE"/>
          </a:p>
        </p:txBody>
      </p:sp>
    </p:spTree>
    <p:extLst>
      <p:ext uri="{BB962C8B-B14F-4D97-AF65-F5344CB8AC3E}">
        <p14:creationId xmlns:p14="http://schemas.microsoft.com/office/powerpoint/2010/main" val="1146738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F10C6A4-BDA5-404C-B89A-F0D42518BAE8}" type="slidenum">
              <a:rPr lang="de-DE" smtClean="0"/>
              <a:pPr/>
              <a:t>9</a:t>
            </a:fld>
            <a:endParaRPr lang="de-DE"/>
          </a:p>
        </p:txBody>
      </p:sp>
    </p:spTree>
    <p:extLst>
      <p:ext uri="{BB962C8B-B14F-4D97-AF65-F5344CB8AC3E}">
        <p14:creationId xmlns:p14="http://schemas.microsoft.com/office/powerpoint/2010/main" val="136456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9438666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6" name="Content Placeholder 2"/>
          <p:cNvSpPr>
            <a:spLocks noGrp="1"/>
          </p:cNvSpPr>
          <p:nvPr>
            <p:ph idx="1"/>
          </p:nvPr>
        </p:nvSpPr>
        <p:spPr>
          <a:xfrm>
            <a:off x="240632" y="1798639"/>
            <a:ext cx="8720806" cy="470643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96321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3268702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 Unterüberschrift">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609600" y="2101516"/>
            <a:ext cx="8181557" cy="3088105"/>
          </a:xfrm>
          <a:prstGeom prst="rect">
            <a:avLst/>
          </a:prstGeom>
        </p:spPr>
        <p:txBody>
          <a:bodyPr/>
          <a:lstStyle>
            <a:lvl1pPr marL="0" indent="0" algn="r">
              <a:spcBef>
                <a:spcPts val="0"/>
              </a:spcBef>
              <a:buNone/>
              <a:defRPr sz="3000">
                <a:solidFill>
                  <a:schemeClr val="accent2">
                    <a:lumMod val="40000"/>
                    <a:lumOff val="60000"/>
                  </a:schemeClr>
                </a:solidFill>
                <a:latin typeface="Arial" panose="020B0604020202020204" pitchFamily="34" charset="0"/>
                <a:cs typeface="Arial" panose="020B0604020202020204" pitchFamily="34" charset="0"/>
              </a:defRPr>
            </a:lvl1pPr>
          </a:lstStyle>
          <a:p>
            <a:pPr lvl="0"/>
            <a:r>
              <a:rPr lang="de-DE" dirty="0" smtClean="0"/>
              <a:t>Text einfügen</a:t>
            </a:r>
            <a:endParaRPr lang="de-DE" dirty="0"/>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4005265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mit Aufzählung">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409074" y="2125579"/>
            <a:ext cx="8301872" cy="3288632"/>
          </a:xfrm>
          <a:prstGeom prst="rect">
            <a:avLst/>
          </a:prstGeom>
        </p:spPr>
        <p:txBody>
          <a:bodyPr/>
          <a:lstStyle>
            <a:lvl1pPr marL="342900" indent="-342900" algn="l">
              <a:spcBef>
                <a:spcPts val="0"/>
              </a:spcBef>
              <a:buFont typeface="Arial" panose="020B0604020202020204" pitchFamily="34" charset="0"/>
              <a:buChar char="•"/>
              <a:defRPr sz="2400" baseline="0">
                <a:solidFill>
                  <a:srgbClr val="FACB9F"/>
                </a:solidFill>
                <a:latin typeface="Arial" panose="020B0604020202020204" pitchFamily="34" charset="0"/>
                <a:cs typeface="Arial" panose="020B0604020202020204" pitchFamily="34" charset="0"/>
              </a:defRPr>
            </a:lvl1pPr>
          </a:lstStyle>
          <a:p>
            <a:pPr lvl="0"/>
            <a:r>
              <a:rPr lang="de-DE" dirty="0" smtClean="0"/>
              <a:t>Punkt</a:t>
            </a:r>
          </a:p>
          <a:p>
            <a:pPr lvl="0"/>
            <a:r>
              <a:rPr lang="de-DE" dirty="0" smtClean="0"/>
              <a:t>Inhaltszeile</a:t>
            </a:r>
          </a:p>
          <a:p>
            <a:pPr lvl="0"/>
            <a:r>
              <a:rPr lang="de-DE" dirty="0" smtClean="0"/>
              <a:t>Wort</a:t>
            </a:r>
          </a:p>
          <a:p>
            <a:pPr lvl="0"/>
            <a:r>
              <a:rPr lang="de-DE" dirty="0" smtClean="0"/>
              <a:t>Übersicht</a:t>
            </a:r>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30329446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6450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3879441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mit Bild + Unterüberschrift">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5648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6512508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02853" y="916984"/>
            <a:ext cx="8755776" cy="5745182"/>
          </a:xfrm>
          <a:prstGeom prst="rect">
            <a:avLst/>
          </a:prstGeom>
        </p:spPr>
        <p:txBody>
          <a:bodyPr rtlCol="0">
            <a:normAutofit/>
          </a:bodyPr>
          <a:lstStyle>
            <a:lvl1pPr marL="0" indent="0">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42040020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5" name="Inhaltsplatzhalter 3"/>
          <p:cNvSpPr>
            <a:spLocks noGrp="1"/>
          </p:cNvSpPr>
          <p:nvPr>
            <p:ph sz="half" idx="2"/>
          </p:nvPr>
        </p:nvSpPr>
        <p:spPr>
          <a:xfrm>
            <a:off x="205334" y="2628900"/>
            <a:ext cx="8758666" cy="4033266"/>
          </a:xfrm>
          <a:prstGeom prst="rect">
            <a:avLst/>
          </a:prstGeom>
        </p:spPr>
        <p:txBody>
          <a:bodyPr>
            <a:normAutofit/>
          </a:bodyPr>
          <a:lstStyle>
            <a:lvl1pPr>
              <a:lnSpc>
                <a:spcPct val="100000"/>
              </a:lnSpc>
              <a:spcBef>
                <a:spcPts val="1200"/>
              </a:spcBef>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Inhaltsplatzhalter 2"/>
          <p:cNvSpPr>
            <a:spLocks noGrp="1"/>
          </p:cNvSpPr>
          <p:nvPr>
            <p:ph sz="half" idx="10"/>
          </p:nvPr>
        </p:nvSpPr>
        <p:spPr>
          <a:xfrm>
            <a:off x="205334" y="1635715"/>
            <a:ext cx="8758666" cy="866185"/>
          </a:xfrm>
          <a:prstGeom prst="rect">
            <a:avLst/>
          </a:prstGeom>
        </p:spPr>
        <p:txBody>
          <a:bodyPr anchor="b">
            <a:normAutofit/>
          </a:bodyPr>
          <a:lstStyle>
            <a:lvl1pPr>
              <a:buNone/>
              <a:defRPr sz="30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Mastertextformat bearbeiten</a:t>
            </a:r>
          </a:p>
        </p:txBody>
      </p:sp>
      <p:sp>
        <p:nvSpPr>
          <p:cNvPr id="7"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21295645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Inhaltsplatzhalter 2"/>
          <p:cNvSpPr>
            <a:spLocks noGrp="1"/>
          </p:cNvSpPr>
          <p:nvPr>
            <p:ph sz="half" idx="1"/>
          </p:nvPr>
        </p:nvSpPr>
        <p:spPr>
          <a:xfrm>
            <a:off x="197729"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9"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0" name="Inhaltsplatzhalter 3"/>
          <p:cNvSpPr>
            <a:spLocks noGrp="1"/>
          </p:cNvSpPr>
          <p:nvPr>
            <p:ph sz="half" idx="2"/>
          </p:nvPr>
        </p:nvSpPr>
        <p:spPr>
          <a:xfrm>
            <a:off x="4809289" y="2667000"/>
            <a:ext cx="4021890" cy="3995166"/>
          </a:xfrm>
          <a:prstGeom prst="rect">
            <a:avLst/>
          </a:prstGeom>
        </p:spPr>
        <p:txBody>
          <a:bodyPr>
            <a:normAutofit/>
          </a:bodyPr>
          <a:lstStyle>
            <a:lvl1pPr>
              <a:lnSpc>
                <a:spcPts val="2400"/>
              </a:lnSpc>
              <a:defRPr sz="2400"/>
            </a:lvl1pPr>
            <a:lvl2pPr>
              <a:lnSpc>
                <a:spcPct val="100000"/>
              </a:lnSpc>
              <a:defRPr sz="2000"/>
            </a:lvl2pPr>
            <a:lvl3pPr>
              <a:lnSpc>
                <a:spcPts val="2400"/>
              </a:lnSpc>
              <a:defRPr sz="1600"/>
            </a:lvl3pPr>
            <a:lvl4pPr>
              <a:lnSpc>
                <a:spcPts val="2400"/>
              </a:lnSpc>
              <a:defRPr sz="1400"/>
            </a:lvl4pPr>
            <a:lvl5pPr>
              <a:lnSpc>
                <a:spcPts val="24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1" name="Inhaltsplatzhalter 2"/>
          <p:cNvSpPr>
            <a:spLocks noGrp="1"/>
          </p:cNvSpPr>
          <p:nvPr>
            <p:ph sz="half" idx="12" hasCustomPrompt="1"/>
          </p:nvPr>
        </p:nvSpPr>
        <p:spPr>
          <a:xfrm>
            <a:off x="4809289" y="1696366"/>
            <a:ext cx="4021890" cy="866185"/>
          </a:xfrm>
          <a:prstGeom prst="rect">
            <a:avLst/>
          </a:prstGeom>
        </p:spPr>
        <p:txBody>
          <a:bodyPr anchor="b">
            <a:normAutofit/>
          </a:bodyPr>
          <a:lstStyle>
            <a:lvl1pPr marL="0" indent="0" algn="l">
              <a:buNone/>
              <a:defRPr sz="30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13382068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6" name="Inhaltsplatzhalter 2"/>
          <p:cNvSpPr>
            <a:spLocks noGrp="1"/>
          </p:cNvSpPr>
          <p:nvPr>
            <p:ph sz="half" idx="10"/>
          </p:nvPr>
        </p:nvSpPr>
        <p:spPr>
          <a:xfrm>
            <a:off x="4648200"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7" name="Inhaltsplatzhalter 3"/>
          <p:cNvSpPr>
            <a:spLocks noGrp="1"/>
          </p:cNvSpPr>
          <p:nvPr>
            <p:ph sz="half" idx="11"/>
          </p:nvPr>
        </p:nvSpPr>
        <p:spPr>
          <a:xfrm>
            <a:off x="192505" y="2667000"/>
            <a:ext cx="4316371" cy="3995166"/>
          </a:xfrm>
          <a:prstGeom prst="rect">
            <a:avLst/>
          </a:prstGeom>
        </p:spPr>
        <p:txBody>
          <a:bodyPr>
            <a:normAutofit/>
          </a:bodyPr>
          <a:lstStyle>
            <a:lvl1pPr>
              <a:lnSpc>
                <a:spcPct val="100000"/>
              </a:lnSpc>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0"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1" name="Inhaltsplatzhalter 2"/>
          <p:cNvSpPr>
            <a:spLocks noGrp="1"/>
          </p:cNvSpPr>
          <p:nvPr>
            <p:ph sz="half" idx="12" hasCustomPrompt="1"/>
          </p:nvPr>
        </p:nvSpPr>
        <p:spPr>
          <a:xfrm>
            <a:off x="192505" y="1515980"/>
            <a:ext cx="4316371" cy="1046572"/>
          </a:xfrm>
          <a:prstGeom prst="rect">
            <a:avLst/>
          </a:prstGeom>
        </p:spPr>
        <p:txBody>
          <a:bodyPr anchor="b">
            <a:normAutofit/>
          </a:bodyPr>
          <a:lstStyle>
            <a:lvl1pPr marL="0" indent="0" algn="l">
              <a:buNone/>
              <a:defRPr sz="32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2666153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 Unterüberschrift">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609600" y="2101516"/>
            <a:ext cx="8181557" cy="3088105"/>
          </a:xfrm>
          <a:prstGeom prst="rect">
            <a:avLst/>
          </a:prstGeom>
        </p:spPr>
        <p:txBody>
          <a:bodyPr/>
          <a:lstStyle>
            <a:lvl1pPr marL="0" indent="0" algn="r">
              <a:spcBef>
                <a:spcPts val="0"/>
              </a:spcBef>
              <a:buNone/>
              <a:defRPr sz="3000">
                <a:solidFill>
                  <a:schemeClr val="accent2">
                    <a:lumMod val="40000"/>
                    <a:lumOff val="60000"/>
                  </a:schemeClr>
                </a:solidFill>
                <a:latin typeface="Arial" panose="020B0604020202020204" pitchFamily="34" charset="0"/>
                <a:cs typeface="Arial" panose="020B0604020202020204" pitchFamily="34" charset="0"/>
              </a:defRPr>
            </a:lvl1pPr>
          </a:lstStyle>
          <a:p>
            <a:pPr lvl="0"/>
            <a:r>
              <a:rPr lang="de-DE" dirty="0" smtClean="0"/>
              <a:t>Text einfügen</a:t>
            </a:r>
            <a:endParaRPr lang="de-DE" dirty="0"/>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8982811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6" name="Content Placeholder 2"/>
          <p:cNvSpPr>
            <a:spLocks noGrp="1"/>
          </p:cNvSpPr>
          <p:nvPr>
            <p:ph idx="1"/>
          </p:nvPr>
        </p:nvSpPr>
        <p:spPr>
          <a:xfrm>
            <a:off x="240632" y="1798639"/>
            <a:ext cx="8720806" cy="470643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51936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1604219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 + Unterüberschrift">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609600" y="2101516"/>
            <a:ext cx="8181557" cy="3088105"/>
          </a:xfrm>
          <a:prstGeom prst="rect">
            <a:avLst/>
          </a:prstGeom>
        </p:spPr>
        <p:txBody>
          <a:bodyPr/>
          <a:lstStyle>
            <a:lvl1pPr marL="0" indent="0" algn="r">
              <a:spcBef>
                <a:spcPts val="0"/>
              </a:spcBef>
              <a:buNone/>
              <a:defRPr sz="3000">
                <a:solidFill>
                  <a:schemeClr val="accent2">
                    <a:lumMod val="40000"/>
                    <a:lumOff val="60000"/>
                  </a:schemeClr>
                </a:solidFill>
                <a:latin typeface="Arial" panose="020B0604020202020204" pitchFamily="34" charset="0"/>
                <a:cs typeface="Arial" panose="020B0604020202020204" pitchFamily="34" charset="0"/>
              </a:defRPr>
            </a:lvl1pPr>
          </a:lstStyle>
          <a:p>
            <a:pPr lvl="0"/>
            <a:r>
              <a:rPr lang="de-DE" dirty="0" smtClean="0"/>
              <a:t>Text einfügen</a:t>
            </a:r>
            <a:endParaRPr lang="de-DE" dirty="0"/>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1546681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folie mit Aufzählung">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409074" y="2125579"/>
            <a:ext cx="8301872" cy="3288632"/>
          </a:xfrm>
          <a:prstGeom prst="rect">
            <a:avLst/>
          </a:prstGeom>
        </p:spPr>
        <p:txBody>
          <a:bodyPr/>
          <a:lstStyle>
            <a:lvl1pPr marL="342900" indent="-342900" algn="l">
              <a:spcBef>
                <a:spcPts val="0"/>
              </a:spcBef>
              <a:buFont typeface="Arial" panose="020B0604020202020204" pitchFamily="34" charset="0"/>
              <a:buChar char="•"/>
              <a:defRPr sz="2400" baseline="0">
                <a:solidFill>
                  <a:srgbClr val="FACB9F"/>
                </a:solidFill>
                <a:latin typeface="Arial" panose="020B0604020202020204" pitchFamily="34" charset="0"/>
                <a:cs typeface="Arial" panose="020B0604020202020204" pitchFamily="34" charset="0"/>
              </a:defRPr>
            </a:lvl1pPr>
          </a:lstStyle>
          <a:p>
            <a:pPr lvl="0"/>
            <a:r>
              <a:rPr lang="de-DE" dirty="0" smtClean="0"/>
              <a:t>Punkt</a:t>
            </a:r>
          </a:p>
          <a:p>
            <a:pPr lvl="0"/>
            <a:r>
              <a:rPr lang="de-DE" dirty="0" smtClean="0"/>
              <a:t>Inhaltszeile</a:t>
            </a:r>
          </a:p>
          <a:p>
            <a:pPr lvl="0"/>
            <a:r>
              <a:rPr lang="de-DE" dirty="0" smtClean="0"/>
              <a:t>Wort</a:t>
            </a:r>
          </a:p>
          <a:p>
            <a:pPr lvl="0"/>
            <a:r>
              <a:rPr lang="de-DE" dirty="0" smtClean="0"/>
              <a:t>Übersicht</a:t>
            </a:r>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0686290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6450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7827693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folie mit Bild + Unterüberschrift">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5648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5449843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02853" y="916984"/>
            <a:ext cx="8755776" cy="5745182"/>
          </a:xfrm>
          <a:prstGeom prst="rect">
            <a:avLst/>
          </a:prstGeom>
        </p:spPr>
        <p:txBody>
          <a:bodyPr rtlCol="0">
            <a:normAutofit/>
          </a:bodyPr>
          <a:lstStyle>
            <a:lvl1pPr marL="0" indent="0">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52754467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5" name="Inhaltsplatzhalter 3"/>
          <p:cNvSpPr>
            <a:spLocks noGrp="1"/>
          </p:cNvSpPr>
          <p:nvPr>
            <p:ph sz="half" idx="2"/>
          </p:nvPr>
        </p:nvSpPr>
        <p:spPr>
          <a:xfrm>
            <a:off x="205334" y="2628900"/>
            <a:ext cx="8758666" cy="4033266"/>
          </a:xfrm>
          <a:prstGeom prst="rect">
            <a:avLst/>
          </a:prstGeom>
        </p:spPr>
        <p:txBody>
          <a:bodyPr>
            <a:normAutofit/>
          </a:bodyPr>
          <a:lstStyle>
            <a:lvl1pPr>
              <a:lnSpc>
                <a:spcPct val="100000"/>
              </a:lnSpc>
              <a:spcBef>
                <a:spcPts val="1200"/>
              </a:spcBef>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Inhaltsplatzhalter 2"/>
          <p:cNvSpPr>
            <a:spLocks noGrp="1"/>
          </p:cNvSpPr>
          <p:nvPr>
            <p:ph sz="half" idx="10"/>
          </p:nvPr>
        </p:nvSpPr>
        <p:spPr>
          <a:xfrm>
            <a:off x="205334" y="1635715"/>
            <a:ext cx="8758666" cy="866185"/>
          </a:xfrm>
          <a:prstGeom prst="rect">
            <a:avLst/>
          </a:prstGeom>
        </p:spPr>
        <p:txBody>
          <a:bodyPr anchor="b">
            <a:normAutofit/>
          </a:bodyPr>
          <a:lstStyle>
            <a:lvl1pPr>
              <a:buNone/>
              <a:defRPr sz="3000" cap="none" baseline="0">
                <a:solidFill>
                  <a:srgbClr val="E7436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Mastertextformat bearbeiten</a:t>
            </a:r>
          </a:p>
        </p:txBody>
      </p:sp>
      <p:sp>
        <p:nvSpPr>
          <p:cNvPr id="7"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41394917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Inhaltsplatzhalter 2"/>
          <p:cNvSpPr>
            <a:spLocks noGrp="1"/>
          </p:cNvSpPr>
          <p:nvPr>
            <p:ph sz="half" idx="1"/>
          </p:nvPr>
        </p:nvSpPr>
        <p:spPr>
          <a:xfrm>
            <a:off x="197729"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9"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0" name="Inhaltsplatzhalter 3"/>
          <p:cNvSpPr>
            <a:spLocks noGrp="1"/>
          </p:cNvSpPr>
          <p:nvPr>
            <p:ph sz="half" idx="2"/>
          </p:nvPr>
        </p:nvSpPr>
        <p:spPr>
          <a:xfrm>
            <a:off x="4809289" y="2667000"/>
            <a:ext cx="4021890" cy="3995166"/>
          </a:xfrm>
          <a:prstGeom prst="rect">
            <a:avLst/>
          </a:prstGeom>
        </p:spPr>
        <p:txBody>
          <a:bodyPr>
            <a:normAutofit/>
          </a:bodyPr>
          <a:lstStyle>
            <a:lvl1pPr>
              <a:lnSpc>
                <a:spcPts val="2400"/>
              </a:lnSpc>
              <a:defRPr sz="2400"/>
            </a:lvl1pPr>
            <a:lvl2pPr>
              <a:lnSpc>
                <a:spcPct val="100000"/>
              </a:lnSpc>
              <a:defRPr sz="2000"/>
            </a:lvl2pPr>
            <a:lvl3pPr>
              <a:lnSpc>
                <a:spcPts val="2400"/>
              </a:lnSpc>
              <a:defRPr sz="1600"/>
            </a:lvl3pPr>
            <a:lvl4pPr>
              <a:lnSpc>
                <a:spcPts val="2400"/>
              </a:lnSpc>
              <a:defRPr sz="1400"/>
            </a:lvl4pPr>
            <a:lvl5pPr>
              <a:lnSpc>
                <a:spcPts val="24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1" name="Inhaltsplatzhalter 2"/>
          <p:cNvSpPr>
            <a:spLocks noGrp="1"/>
          </p:cNvSpPr>
          <p:nvPr>
            <p:ph sz="half" idx="12" hasCustomPrompt="1"/>
          </p:nvPr>
        </p:nvSpPr>
        <p:spPr>
          <a:xfrm>
            <a:off x="4809289" y="1696366"/>
            <a:ext cx="4021890" cy="866185"/>
          </a:xfrm>
          <a:prstGeom prst="rect">
            <a:avLst/>
          </a:prstGeom>
        </p:spPr>
        <p:txBody>
          <a:bodyPr anchor="b">
            <a:normAutofit/>
          </a:bodyPr>
          <a:lstStyle>
            <a:lvl1pPr marL="0" indent="0" algn="l">
              <a:buNone/>
              <a:defRPr sz="3000" cap="none" baseline="0">
                <a:solidFill>
                  <a:srgbClr val="E7436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14880755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6" name="Inhaltsplatzhalter 2"/>
          <p:cNvSpPr>
            <a:spLocks noGrp="1"/>
          </p:cNvSpPr>
          <p:nvPr>
            <p:ph sz="half" idx="10"/>
          </p:nvPr>
        </p:nvSpPr>
        <p:spPr>
          <a:xfrm>
            <a:off x="4648200"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7" name="Inhaltsplatzhalter 3"/>
          <p:cNvSpPr>
            <a:spLocks noGrp="1"/>
          </p:cNvSpPr>
          <p:nvPr>
            <p:ph sz="half" idx="11"/>
          </p:nvPr>
        </p:nvSpPr>
        <p:spPr>
          <a:xfrm>
            <a:off x="192505" y="2667000"/>
            <a:ext cx="4316371" cy="3995166"/>
          </a:xfrm>
          <a:prstGeom prst="rect">
            <a:avLst/>
          </a:prstGeom>
        </p:spPr>
        <p:txBody>
          <a:bodyPr>
            <a:normAutofit/>
          </a:bodyPr>
          <a:lstStyle>
            <a:lvl1pPr>
              <a:lnSpc>
                <a:spcPct val="100000"/>
              </a:lnSpc>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0"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1" name="Inhaltsplatzhalter 2"/>
          <p:cNvSpPr>
            <a:spLocks noGrp="1"/>
          </p:cNvSpPr>
          <p:nvPr>
            <p:ph sz="half" idx="12" hasCustomPrompt="1"/>
          </p:nvPr>
        </p:nvSpPr>
        <p:spPr>
          <a:xfrm>
            <a:off x="192505" y="1515980"/>
            <a:ext cx="4316371" cy="1046572"/>
          </a:xfrm>
          <a:prstGeom prst="rect">
            <a:avLst/>
          </a:prstGeom>
        </p:spPr>
        <p:txBody>
          <a:bodyPr anchor="b">
            <a:normAutofit/>
          </a:bodyPr>
          <a:lstStyle>
            <a:lvl1pPr marL="0" indent="0" algn="l">
              <a:buNone/>
              <a:defRPr sz="3200" cap="none" baseline="0">
                <a:solidFill>
                  <a:srgbClr val="E7436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3885829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Aufzählung">
    <p:spTree>
      <p:nvGrpSpPr>
        <p:cNvPr id="1" name=""/>
        <p:cNvGrpSpPr/>
        <p:nvPr/>
      </p:nvGrpSpPr>
      <p:grpSpPr>
        <a:xfrm>
          <a:off x="0" y="0"/>
          <a:ext cx="0" cy="0"/>
          <a:chOff x="0" y="0"/>
          <a:chExt cx="0" cy="0"/>
        </a:xfrm>
      </p:grpSpPr>
      <p:sp>
        <p:nvSpPr>
          <p:cNvPr id="2" name="Textfeld 1"/>
          <p:cNvSpPr txBox="1"/>
          <p:nvPr userDrawn="1"/>
        </p:nvSpPr>
        <p:spPr>
          <a:xfrm>
            <a:off x="1724610" y="3312695"/>
            <a:ext cx="5951621" cy="2438400"/>
          </a:xfrm>
          <a:prstGeom prst="rect">
            <a:avLst/>
          </a:prstGeom>
        </p:spPr>
        <p:txBody>
          <a:bodyPr vert="horz" wrap="square" lIns="91440" tIns="45720" rIns="91440" bIns="45720" rtlCol="0" anchor="t">
            <a:normAutofit/>
          </a:bodyPr>
          <a:lstStyle/>
          <a:p>
            <a:endParaRPr lang="de-DE" sz="2400" dirty="0" smtClean="0">
              <a:solidFill>
                <a:srgbClr val="FACB9F"/>
              </a:solidFill>
            </a:endParaRPr>
          </a:p>
        </p:txBody>
      </p:sp>
      <p:sp>
        <p:nvSpPr>
          <p:cNvPr id="11" name="Textplatzhalter 10"/>
          <p:cNvSpPr>
            <a:spLocks noGrp="1"/>
          </p:cNvSpPr>
          <p:nvPr>
            <p:ph type="body" sz="quarter" idx="10" hasCustomPrompt="1"/>
          </p:nvPr>
        </p:nvSpPr>
        <p:spPr>
          <a:xfrm>
            <a:off x="409074" y="2125579"/>
            <a:ext cx="8301872" cy="3288632"/>
          </a:xfrm>
          <a:prstGeom prst="rect">
            <a:avLst/>
          </a:prstGeom>
        </p:spPr>
        <p:txBody>
          <a:bodyPr/>
          <a:lstStyle>
            <a:lvl1pPr marL="342900" indent="-342900" algn="l">
              <a:spcBef>
                <a:spcPts val="0"/>
              </a:spcBef>
              <a:buFont typeface="Arial" panose="020B0604020202020204" pitchFamily="34" charset="0"/>
              <a:buChar char="•"/>
              <a:defRPr sz="2400" baseline="0">
                <a:solidFill>
                  <a:srgbClr val="FACB9F"/>
                </a:solidFill>
                <a:latin typeface="Arial" panose="020B0604020202020204" pitchFamily="34" charset="0"/>
                <a:cs typeface="Arial" panose="020B0604020202020204" pitchFamily="34" charset="0"/>
              </a:defRPr>
            </a:lvl1pPr>
          </a:lstStyle>
          <a:p>
            <a:pPr lvl="0"/>
            <a:r>
              <a:rPr lang="de-DE" dirty="0" smtClean="0"/>
              <a:t>Punkt</a:t>
            </a:r>
          </a:p>
          <a:p>
            <a:pPr lvl="0"/>
            <a:r>
              <a:rPr lang="de-DE" dirty="0" smtClean="0"/>
              <a:t>Inhaltszeile</a:t>
            </a:r>
          </a:p>
          <a:p>
            <a:pPr lvl="0"/>
            <a:r>
              <a:rPr lang="de-DE" dirty="0" smtClean="0"/>
              <a:t>Wort</a:t>
            </a:r>
          </a:p>
          <a:p>
            <a:pPr lvl="0"/>
            <a:r>
              <a:rPr lang="de-DE" dirty="0" smtClean="0"/>
              <a:t>Übersicht</a:t>
            </a:r>
          </a:p>
        </p:txBody>
      </p:sp>
      <p:sp>
        <p:nvSpPr>
          <p:cNvPr id="13"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8738806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6" name="Content Placeholder 2"/>
          <p:cNvSpPr>
            <a:spLocks noGrp="1"/>
          </p:cNvSpPr>
          <p:nvPr>
            <p:ph idx="1"/>
          </p:nvPr>
        </p:nvSpPr>
        <p:spPr>
          <a:xfrm>
            <a:off x="240632" y="1798639"/>
            <a:ext cx="8720806" cy="470643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848908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6450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3627451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mit Bild + Unterüberschrift">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179512" y="1933073"/>
            <a:ext cx="8779117" cy="4756485"/>
          </a:xfrm>
          <a:prstGeom prst="rect">
            <a:avLst/>
          </a:prstGeom>
        </p:spPr>
        <p:txBody>
          <a:bodyPr rtlCol="0">
            <a:normAutofit/>
          </a:bodyPr>
          <a:lstStyle>
            <a:lvl1pPr marL="0" indent="0">
              <a:buNone/>
              <a:defRPr sz="2000">
                <a:solidFill>
                  <a:schemeClr val="accent6">
                    <a:lumMod val="60000"/>
                    <a:lumOff val="40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dirty="0"/>
          </a:p>
        </p:txBody>
      </p:sp>
      <p:sp>
        <p:nvSpPr>
          <p:cNvPr id="7" name="Titelplatzhalter 1"/>
          <p:cNvSpPr>
            <a:spLocks noGrp="1"/>
          </p:cNvSpPr>
          <p:nvPr>
            <p:ph type="title" hasCustomPrompt="1"/>
          </p:nvPr>
        </p:nvSpPr>
        <p:spPr>
          <a:xfrm>
            <a:off x="2431260" y="248653"/>
            <a:ext cx="6528256" cy="1729628"/>
          </a:xfrm>
          <a:prstGeom prst="rect">
            <a:avLst/>
          </a:prstGeom>
        </p:spPr>
        <p:txBody>
          <a:bodyPr vert="horz" lIns="91440" tIns="45720" rIns="91440" bIns="45720" rtlCol="0" anchor="t">
            <a:normAutofit/>
          </a:bodyPr>
          <a:lstStyle>
            <a:lvl1pPr>
              <a:lnSpc>
                <a:spcPts val="3800"/>
              </a:lnSpc>
              <a:defRPr sz="3800" b="0">
                <a:solidFill>
                  <a:srgbClr val="76B856"/>
                </a:solidFill>
              </a:defRPr>
            </a:lvl1pPr>
          </a:lstStyle>
          <a:p>
            <a:r>
              <a:rPr lang="de-AT" dirty="0" smtClean="0"/>
              <a:t>Titel bearbeiten</a:t>
            </a:r>
            <a:endParaRPr lang="de-DE" dirty="0"/>
          </a:p>
        </p:txBody>
      </p:sp>
    </p:spTree>
    <p:extLst>
      <p:ext uri="{BB962C8B-B14F-4D97-AF65-F5344CB8AC3E}">
        <p14:creationId xmlns:p14="http://schemas.microsoft.com/office/powerpoint/2010/main" val="2358280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02853" y="916984"/>
            <a:ext cx="8755776" cy="5745182"/>
          </a:xfrm>
          <a:prstGeom prst="rect">
            <a:avLst/>
          </a:prstGeom>
        </p:spPr>
        <p:txBody>
          <a:bodyPr rtlCol="0">
            <a:normAutofit/>
          </a:bodyPr>
          <a:lstStyle>
            <a:lvl1pPr marL="0" indent="0">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3225784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5" name="Inhaltsplatzhalter 3"/>
          <p:cNvSpPr>
            <a:spLocks noGrp="1"/>
          </p:cNvSpPr>
          <p:nvPr>
            <p:ph sz="half" idx="2"/>
          </p:nvPr>
        </p:nvSpPr>
        <p:spPr>
          <a:xfrm>
            <a:off x="205334" y="2628900"/>
            <a:ext cx="8758666" cy="4033266"/>
          </a:xfrm>
          <a:prstGeom prst="rect">
            <a:avLst/>
          </a:prstGeom>
        </p:spPr>
        <p:txBody>
          <a:bodyPr>
            <a:normAutofit/>
          </a:bodyPr>
          <a:lstStyle>
            <a:lvl1pPr>
              <a:lnSpc>
                <a:spcPct val="100000"/>
              </a:lnSpc>
              <a:spcBef>
                <a:spcPts val="1200"/>
              </a:spcBef>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6" name="Inhaltsplatzhalter 2"/>
          <p:cNvSpPr>
            <a:spLocks noGrp="1"/>
          </p:cNvSpPr>
          <p:nvPr>
            <p:ph sz="half" idx="10"/>
          </p:nvPr>
        </p:nvSpPr>
        <p:spPr>
          <a:xfrm>
            <a:off x="205334" y="1635715"/>
            <a:ext cx="8758666" cy="866185"/>
          </a:xfrm>
          <a:prstGeom prst="rect">
            <a:avLst/>
          </a:prstGeom>
        </p:spPr>
        <p:txBody>
          <a:bodyPr anchor="b">
            <a:normAutofit/>
          </a:bodyPr>
          <a:lstStyle>
            <a:lvl1pPr>
              <a:buNone/>
              <a:defRPr sz="30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Mastertextformat bearbeiten</a:t>
            </a:r>
          </a:p>
        </p:txBody>
      </p:sp>
      <p:sp>
        <p:nvSpPr>
          <p:cNvPr id="7"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Tree>
    <p:extLst>
      <p:ext uri="{BB962C8B-B14F-4D97-AF65-F5344CB8AC3E}">
        <p14:creationId xmlns:p14="http://schemas.microsoft.com/office/powerpoint/2010/main" val="3924131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Inhaltsplatzhalter 2"/>
          <p:cNvSpPr>
            <a:spLocks noGrp="1"/>
          </p:cNvSpPr>
          <p:nvPr>
            <p:ph sz="half" idx="1"/>
          </p:nvPr>
        </p:nvSpPr>
        <p:spPr>
          <a:xfrm>
            <a:off x="197729"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9"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0" name="Inhaltsplatzhalter 3"/>
          <p:cNvSpPr>
            <a:spLocks noGrp="1"/>
          </p:cNvSpPr>
          <p:nvPr>
            <p:ph sz="half" idx="2"/>
          </p:nvPr>
        </p:nvSpPr>
        <p:spPr>
          <a:xfrm>
            <a:off x="4809289" y="2667000"/>
            <a:ext cx="4021890" cy="3995166"/>
          </a:xfrm>
          <a:prstGeom prst="rect">
            <a:avLst/>
          </a:prstGeom>
        </p:spPr>
        <p:txBody>
          <a:bodyPr>
            <a:normAutofit/>
          </a:bodyPr>
          <a:lstStyle>
            <a:lvl1pPr>
              <a:lnSpc>
                <a:spcPts val="2400"/>
              </a:lnSpc>
              <a:defRPr sz="2400"/>
            </a:lvl1pPr>
            <a:lvl2pPr>
              <a:lnSpc>
                <a:spcPct val="100000"/>
              </a:lnSpc>
              <a:defRPr sz="2000"/>
            </a:lvl2pPr>
            <a:lvl3pPr>
              <a:lnSpc>
                <a:spcPts val="2400"/>
              </a:lnSpc>
              <a:defRPr sz="1600"/>
            </a:lvl3pPr>
            <a:lvl4pPr>
              <a:lnSpc>
                <a:spcPts val="2400"/>
              </a:lnSpc>
              <a:defRPr sz="1400"/>
            </a:lvl4pPr>
            <a:lvl5pPr>
              <a:lnSpc>
                <a:spcPts val="24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1" name="Inhaltsplatzhalter 2"/>
          <p:cNvSpPr>
            <a:spLocks noGrp="1"/>
          </p:cNvSpPr>
          <p:nvPr>
            <p:ph sz="half" idx="12" hasCustomPrompt="1"/>
          </p:nvPr>
        </p:nvSpPr>
        <p:spPr>
          <a:xfrm>
            <a:off x="4809289" y="1696366"/>
            <a:ext cx="4021890" cy="866185"/>
          </a:xfrm>
          <a:prstGeom prst="rect">
            <a:avLst/>
          </a:prstGeom>
        </p:spPr>
        <p:txBody>
          <a:bodyPr anchor="b">
            <a:normAutofit/>
          </a:bodyPr>
          <a:lstStyle>
            <a:lvl1pPr marL="0" indent="0" algn="l">
              <a:buNone/>
              <a:defRPr sz="30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37243811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6" name="Inhaltsplatzhalter 2"/>
          <p:cNvSpPr>
            <a:spLocks noGrp="1"/>
          </p:cNvSpPr>
          <p:nvPr>
            <p:ph sz="half" idx="10"/>
          </p:nvPr>
        </p:nvSpPr>
        <p:spPr>
          <a:xfrm>
            <a:off x="4648200" y="2129459"/>
            <a:ext cx="4305676" cy="4532707"/>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7" name="Inhaltsplatzhalter 3"/>
          <p:cNvSpPr>
            <a:spLocks noGrp="1"/>
          </p:cNvSpPr>
          <p:nvPr>
            <p:ph sz="half" idx="11"/>
          </p:nvPr>
        </p:nvSpPr>
        <p:spPr>
          <a:xfrm>
            <a:off x="192505" y="2667000"/>
            <a:ext cx="4316371" cy="3995166"/>
          </a:xfrm>
          <a:prstGeom prst="rect">
            <a:avLst/>
          </a:prstGeom>
        </p:spPr>
        <p:txBody>
          <a:bodyPr>
            <a:normAutofit/>
          </a:bodyPr>
          <a:lstStyle>
            <a:lvl1pPr>
              <a:lnSpc>
                <a:spcPct val="100000"/>
              </a:lnSpc>
              <a:defRPr sz="24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1800"/>
            </a:lvl6pPr>
            <a:lvl7pPr>
              <a:defRPr sz="1800"/>
            </a:lvl7pPr>
            <a:lvl8pPr>
              <a:defRPr sz="1800"/>
            </a:lvl8pPr>
            <a:lvl9pPr>
              <a:defRPr sz="1800"/>
            </a:lvl9p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10"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sp>
        <p:nvSpPr>
          <p:cNvPr id="11" name="Inhaltsplatzhalter 2"/>
          <p:cNvSpPr>
            <a:spLocks noGrp="1"/>
          </p:cNvSpPr>
          <p:nvPr>
            <p:ph sz="half" idx="12" hasCustomPrompt="1"/>
          </p:nvPr>
        </p:nvSpPr>
        <p:spPr>
          <a:xfrm>
            <a:off x="192505" y="1515980"/>
            <a:ext cx="4316371" cy="1046572"/>
          </a:xfrm>
          <a:prstGeom prst="rect">
            <a:avLst/>
          </a:prstGeom>
        </p:spPr>
        <p:txBody>
          <a:bodyPr anchor="b">
            <a:normAutofit/>
          </a:bodyPr>
          <a:lstStyle>
            <a:lvl1pPr marL="0" indent="0" algn="l">
              <a:buNone/>
              <a:defRPr sz="3200" cap="none" baseline="0">
                <a:solidFill>
                  <a:srgbClr val="EC7404"/>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dirty="0" smtClean="0"/>
              <a:t>Mastertext bearbeiten</a:t>
            </a:r>
          </a:p>
        </p:txBody>
      </p:sp>
    </p:spTree>
    <p:extLst>
      <p:ext uri="{BB962C8B-B14F-4D97-AF65-F5344CB8AC3E}">
        <p14:creationId xmlns:p14="http://schemas.microsoft.com/office/powerpoint/2010/main" val="11448942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11" Type="http://schemas.openxmlformats.org/officeDocument/2006/relationships/image" Target="../media/image5.png"/><Relationship Id="rId5" Type="http://schemas.openxmlformats.org/officeDocument/2006/relationships/slideLayout" Target="../slideLayouts/slideLayout1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image" Target="../media/image3.png"/><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11" Type="http://schemas.openxmlformats.org/officeDocument/2006/relationships/image" Target="../media/image5.png"/><Relationship Id="rId5" Type="http://schemas.openxmlformats.org/officeDocument/2006/relationships/slideLayout" Target="../slideLayouts/slideLayout2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24.xml"/><Relationship Id="rId9" Type="http://schemas.openxmlformats.org/officeDocument/2006/relationships/image" Target="../media/image3.png"/><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9.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hteck 15"/>
          <p:cNvSpPr>
            <a:spLocks noChangeAspect="1"/>
          </p:cNvSpPr>
          <p:nvPr/>
        </p:nvSpPr>
        <p:spPr>
          <a:xfrm>
            <a:off x="179388" y="1941512"/>
            <a:ext cx="8785225" cy="4751387"/>
          </a:xfrm>
          <a:prstGeom prst="rect">
            <a:avLst/>
          </a:prstGeom>
          <a:solidFill>
            <a:srgbClr val="F47920"/>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2069" name="Picture 21" descr="Home-white-b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5453063"/>
            <a:ext cx="1249363" cy="10779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l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5592763"/>
            <a:ext cx="979488" cy="90805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educ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4563" y="5567363"/>
            <a:ext cx="1038225" cy="8826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fami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0063" y="5568950"/>
            <a:ext cx="588962" cy="931863"/>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momen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8213" y="5554663"/>
            <a:ext cx="782637"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motherhoo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5800" y="5564188"/>
            <a:ext cx="638175" cy="890587"/>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sibling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5688" y="5529263"/>
            <a:ext cx="957262" cy="954087"/>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vill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67650" y="5602288"/>
            <a:ext cx="8509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37086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706" r:id="rId3"/>
    <p:sldLayoutId id="2147483707" r:id="rId4"/>
    <p:sldLayoutId id="2147483682" r:id="rId5"/>
  </p:sldLayoutIdLst>
  <p:timing>
    <p:tnLst>
      <p:par>
        <p:cTn id="1" dur="indefinite" restart="never" nodeType="tmRoot"/>
      </p:par>
    </p:tnLst>
  </p:timing>
  <p:hf hdr="0" dt="0"/>
  <p:txStyles>
    <p:titleStyle>
      <a:lvl1pPr algn="r" defTabSz="457200" rtl="0" eaLnBrk="1" fontAlgn="base" hangingPunct="1">
        <a:spcBef>
          <a:spcPct val="0"/>
        </a:spcBef>
        <a:spcAft>
          <a:spcPct val="0"/>
        </a:spcAft>
        <a:defRPr sz="3000" kern="1200">
          <a:solidFill>
            <a:srgbClr val="EC7404"/>
          </a:solidFill>
          <a:latin typeface="Arial"/>
          <a:ea typeface="ＭＳ Ｐゴシック" pitchFamily="30" charset="-128"/>
          <a:cs typeface="ＭＳ Ｐゴシック" pitchFamily="30" charset="-128"/>
        </a:defRPr>
      </a:lvl1pPr>
      <a:lvl2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2pPr>
      <a:lvl3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3pPr>
      <a:lvl4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4pPr>
      <a:lvl5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5pPr>
      <a:lvl6pPr marL="4572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6pPr>
      <a:lvl7pPr marL="9144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7pPr>
      <a:lvl8pPr marL="13716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8pPr>
      <a:lvl9pPr marL="18288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0" charset="-128"/>
          <a:cs typeface="ＭＳ Ｐゴシック" pitchFamily="3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a:xfrm>
            <a:off x="2339975" y="217488"/>
            <a:ext cx="6621463" cy="570646"/>
          </a:xfrm>
          <a:prstGeom prst="rect">
            <a:avLst/>
          </a:prstGeom>
          <a:solidFill>
            <a:srgbClr val="EC74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rgbClr val="00B0F0"/>
              </a:solidFill>
            </a:endParaRPr>
          </a:p>
        </p:txBody>
      </p:sp>
      <p:sp>
        <p:nvSpPr>
          <p:cNvPr id="8"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1748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2"/>
          <p:cNvSpPr>
            <a:spLocks noGrp="1"/>
          </p:cNvSpPr>
          <p:nvPr>
            <p:ph type="body" idx="1"/>
          </p:nvPr>
        </p:nvSpPr>
        <p:spPr bwMode="auto">
          <a:xfrm>
            <a:off x="228365" y="1798638"/>
            <a:ext cx="8712785" cy="46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dirty="0" smtClean="0"/>
              <a:t>Lorem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1"/>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2"/>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3"/>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4"/>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DE" dirty="0" smtClean="0"/>
          </a:p>
        </p:txBody>
      </p:sp>
      <p:sp>
        <p:nvSpPr>
          <p:cNvPr id="7" name="Textfeld 6"/>
          <p:cNvSpPr txBox="1"/>
          <p:nvPr userDrawn="1"/>
        </p:nvSpPr>
        <p:spPr>
          <a:xfrm>
            <a:off x="228365" y="6314739"/>
            <a:ext cx="2111610" cy="369332"/>
          </a:xfrm>
          <a:prstGeom prst="rect">
            <a:avLst/>
          </a:prstGeom>
          <a:noFill/>
        </p:spPr>
        <p:txBody>
          <a:bodyPr wrap="square" rtlCol="0">
            <a:spAutoFit/>
          </a:bodyPr>
          <a:lstStyle/>
          <a:p>
            <a:endParaRPr lang="de-DE" dirty="0"/>
          </a:p>
        </p:txBody>
      </p:sp>
      <p:sp>
        <p:nvSpPr>
          <p:cNvPr id="10" name="Textfeld 9"/>
          <p:cNvSpPr txBox="1"/>
          <p:nvPr userDrawn="1"/>
        </p:nvSpPr>
        <p:spPr>
          <a:xfrm>
            <a:off x="380765" y="6467139"/>
            <a:ext cx="2111610" cy="369332"/>
          </a:xfrm>
          <a:prstGeom prst="rect">
            <a:avLst/>
          </a:prstGeom>
          <a:noFill/>
        </p:spPr>
        <p:txBody>
          <a:bodyPr wrap="square" rtlCol="0">
            <a:spAutoFit/>
          </a:bodyPr>
          <a:lstStyle/>
          <a:p>
            <a:endParaRPr lang="de-DE" dirty="0"/>
          </a:p>
        </p:txBody>
      </p:sp>
      <p:sp>
        <p:nvSpPr>
          <p:cNvPr id="3" name="Textfeld 2"/>
          <p:cNvSpPr txBox="1"/>
          <p:nvPr userDrawn="1"/>
        </p:nvSpPr>
        <p:spPr>
          <a:xfrm>
            <a:off x="228365" y="6465351"/>
            <a:ext cx="2264010" cy="246221"/>
          </a:xfrm>
          <a:prstGeom prst="rect">
            <a:avLst/>
          </a:prstGeom>
          <a:noFill/>
        </p:spPr>
        <p:txBody>
          <a:bodyPr wrap="square" rtlCol="0">
            <a:spAutoFit/>
          </a:bodyPr>
          <a:lstStyle/>
          <a:p>
            <a:r>
              <a:rPr lang="de-DE" sz="1000" dirty="0" smtClean="0"/>
              <a:t>Forschung &amp; Entwicklung/</a:t>
            </a:r>
            <a:r>
              <a:rPr lang="de-DE" sz="1000" dirty="0" err="1" smtClean="0"/>
              <a:t>FBP</a:t>
            </a:r>
            <a:endParaRPr lang="de-DE" sz="1000" dirty="0"/>
          </a:p>
        </p:txBody>
      </p:sp>
      <p:sp>
        <p:nvSpPr>
          <p:cNvPr id="11" name="Textfeld 10"/>
          <p:cNvSpPr txBox="1"/>
          <p:nvPr userDrawn="1"/>
        </p:nvSpPr>
        <p:spPr>
          <a:xfrm>
            <a:off x="3113297" y="6465351"/>
            <a:ext cx="2264010" cy="400110"/>
          </a:xfrm>
          <a:prstGeom prst="rect">
            <a:avLst/>
          </a:prstGeom>
          <a:noFill/>
        </p:spPr>
        <p:txBody>
          <a:bodyPr wrap="square" rtlCol="0">
            <a:spAutoFit/>
          </a:bodyPr>
          <a:lstStyle/>
          <a:p>
            <a:r>
              <a:rPr lang="de-DE" sz="1000" dirty="0" err="1" smtClean="0"/>
              <a:t>JuQuest</a:t>
            </a:r>
            <a:r>
              <a:rPr lang="de-DE" sz="1000" dirty="0" smtClean="0"/>
              <a:t>-Konferenz</a:t>
            </a:r>
          </a:p>
          <a:p>
            <a:endParaRPr lang="de-DE" sz="1000" dirty="0"/>
          </a:p>
        </p:txBody>
      </p:sp>
      <p:sp>
        <p:nvSpPr>
          <p:cNvPr id="13" name="Textfeld 12"/>
          <p:cNvSpPr txBox="1"/>
          <p:nvPr userDrawn="1"/>
        </p:nvSpPr>
        <p:spPr>
          <a:xfrm>
            <a:off x="6523583" y="6467139"/>
            <a:ext cx="2264010" cy="400110"/>
          </a:xfrm>
          <a:prstGeom prst="rect">
            <a:avLst/>
          </a:prstGeom>
          <a:noFill/>
        </p:spPr>
        <p:txBody>
          <a:bodyPr wrap="square" rtlCol="0">
            <a:spAutoFit/>
          </a:bodyPr>
          <a:lstStyle/>
          <a:p>
            <a:r>
              <a:rPr lang="de-DE" sz="1000" dirty="0" smtClean="0"/>
              <a:t>12.</a:t>
            </a:r>
            <a:r>
              <a:rPr lang="de-DE" sz="1000" baseline="0" dirty="0" smtClean="0"/>
              <a:t> und 13. April 2018</a:t>
            </a:r>
          </a:p>
          <a:p>
            <a:endParaRPr lang="de-DE" sz="1000" dirty="0"/>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704" r:id="rId5"/>
  </p:sldLayoutIdLst>
  <p:timing>
    <p:tnLst>
      <p:par>
        <p:cTn id="1" dur="indefinite" restart="never" nodeType="tmRoot"/>
      </p:par>
    </p:tnLst>
  </p:timing>
  <p:hf hdr="0" dt="0"/>
  <p:txStyles>
    <p:titleStyle>
      <a:lvl1pPr algn="r" defTabSz="457200" rtl="0" eaLnBrk="0" fontAlgn="base" hangingPunct="0">
        <a:lnSpc>
          <a:spcPts val="2563"/>
        </a:lnSpc>
        <a:spcBef>
          <a:spcPct val="0"/>
        </a:spcBef>
        <a:spcAft>
          <a:spcPct val="0"/>
        </a:spcAft>
        <a:defRPr sz="2800" kern="1200">
          <a:solidFill>
            <a:schemeClr val="bg1"/>
          </a:solidFill>
          <a:latin typeface="Arial"/>
          <a:ea typeface="ＭＳ Ｐゴシック" pitchFamily="30" charset="-128"/>
          <a:cs typeface="ＭＳ Ｐゴシック" pitchFamily="30" charset="-128"/>
        </a:defRPr>
      </a:lvl1pPr>
      <a:lvl2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2pPr>
      <a:lvl3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3pPr>
      <a:lvl4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4pPr>
      <a:lvl5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5pPr>
      <a:lvl6pPr marL="4572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6pPr>
      <a:lvl7pPr marL="9144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7pPr>
      <a:lvl8pPr marL="13716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8pPr>
      <a:lvl9pPr marL="18288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0" fontAlgn="base" hangingPunct="0">
        <a:spcBef>
          <a:spcPct val="20000"/>
        </a:spcBef>
        <a:spcAft>
          <a:spcPct val="0"/>
        </a:spcAft>
        <a:buClr>
          <a:srgbClr val="EC7404"/>
        </a:buClr>
        <a:buFont typeface="Wingdings" pitchFamily="2" charset="2"/>
        <a:buChar char="§"/>
        <a:defRPr sz="2800" kern="1200">
          <a:solidFill>
            <a:srgbClr val="262626"/>
          </a:solidFill>
          <a:latin typeface="Arial"/>
          <a:ea typeface="ＭＳ Ｐゴシック" pitchFamily="30" charset="-128"/>
          <a:cs typeface="ＭＳ Ｐゴシック" pitchFamily="30" charset="-128"/>
        </a:defRPr>
      </a:lvl1pPr>
      <a:lvl2pPr marL="742950" indent="-285750" algn="l" defTabSz="457200" rtl="0" eaLnBrk="0" fontAlgn="base" hangingPunct="0">
        <a:spcBef>
          <a:spcPct val="20000"/>
        </a:spcBef>
        <a:spcAft>
          <a:spcPct val="0"/>
        </a:spcAft>
        <a:buClr>
          <a:srgbClr val="009EE0"/>
        </a:buClr>
        <a:buSzPct val="130000"/>
        <a:buFont typeface="Arial" charset="0"/>
        <a:buChar char="•"/>
        <a:defRPr sz="2600" kern="1200">
          <a:solidFill>
            <a:srgbClr val="404040"/>
          </a:solidFill>
          <a:latin typeface="Arial"/>
          <a:ea typeface="ＭＳ Ｐゴシック" pitchFamily="30" charset="-128"/>
          <a:cs typeface="Arial"/>
        </a:defRPr>
      </a:lvl2pPr>
      <a:lvl3pPr marL="1143000" indent="-228600" algn="l" defTabSz="457200" rtl="0" eaLnBrk="0" fontAlgn="base" hangingPunct="0">
        <a:spcBef>
          <a:spcPct val="20000"/>
        </a:spcBef>
        <a:spcAft>
          <a:spcPct val="0"/>
        </a:spcAft>
        <a:buClr>
          <a:srgbClr val="76B856"/>
        </a:buClr>
        <a:buSzPct val="85000"/>
        <a:buFont typeface="Wingdings" pitchFamily="2" charset="2"/>
        <a:buChar char="§"/>
        <a:defRPr sz="2400" kern="1200">
          <a:solidFill>
            <a:srgbClr val="404040"/>
          </a:solidFill>
          <a:latin typeface="Arial"/>
          <a:ea typeface="ＭＳ Ｐゴシック" pitchFamily="30" charset="-128"/>
          <a:cs typeface="Arial"/>
        </a:defRPr>
      </a:lvl3pPr>
      <a:lvl4pPr marL="1600200" indent="-228600" algn="l" defTabSz="457200" rtl="0" eaLnBrk="0" fontAlgn="base" hangingPunct="0">
        <a:spcBef>
          <a:spcPct val="20000"/>
        </a:spcBef>
        <a:spcAft>
          <a:spcPct val="0"/>
        </a:spcAft>
        <a:buClr>
          <a:srgbClr val="E74361"/>
        </a:buClr>
        <a:buFont typeface="Arial" charset="0"/>
        <a:buChar char="–"/>
        <a:defRPr sz="2200" kern="1200">
          <a:solidFill>
            <a:srgbClr val="404040"/>
          </a:solidFill>
          <a:latin typeface="Arial"/>
          <a:ea typeface="ＭＳ Ｐゴシック" pitchFamily="30" charset="-128"/>
          <a:cs typeface="Arial"/>
        </a:defRPr>
      </a:lvl4pPr>
      <a:lvl5pPr marL="2057400" indent="-228600" algn="l" defTabSz="457200" rtl="0" eaLnBrk="0" fontAlgn="base" hangingPunct="0">
        <a:spcBef>
          <a:spcPct val="20000"/>
        </a:spcBef>
        <a:spcAft>
          <a:spcPct val="0"/>
        </a:spcAft>
        <a:buClr>
          <a:srgbClr val="009EE0"/>
        </a:buClr>
        <a:buFont typeface="Arial" charset="0"/>
        <a:buChar char="»"/>
        <a:defRPr sz="2000" kern="1200">
          <a:solidFill>
            <a:srgbClr val="7F7F7F"/>
          </a:solidFill>
          <a:latin typeface="Arial"/>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hteck 15"/>
          <p:cNvSpPr>
            <a:spLocks noChangeAspect="1"/>
          </p:cNvSpPr>
          <p:nvPr/>
        </p:nvSpPr>
        <p:spPr>
          <a:xfrm>
            <a:off x="179388" y="1941512"/>
            <a:ext cx="8785225" cy="4751387"/>
          </a:xfrm>
          <a:prstGeom prst="rect">
            <a:avLst/>
          </a:prstGeom>
          <a:solidFill>
            <a:schemeClr val="tx2"/>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2069" name="Picture 21" descr="Home-white-b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5453063"/>
            <a:ext cx="1249363" cy="10779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l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5592763"/>
            <a:ext cx="979488" cy="90805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educ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4563" y="5567363"/>
            <a:ext cx="1038225" cy="8826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fami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0063" y="5568950"/>
            <a:ext cx="588962" cy="931863"/>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momen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8213" y="5554663"/>
            <a:ext cx="782637"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motherhoo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5800" y="5564188"/>
            <a:ext cx="638175" cy="890587"/>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sibling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5688" y="5529263"/>
            <a:ext cx="957262" cy="954087"/>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vill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67650" y="5602288"/>
            <a:ext cx="8509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37086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14514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iming>
    <p:tnLst>
      <p:par>
        <p:cTn id="1" dur="indefinite" restart="never" nodeType="tmRoot"/>
      </p:par>
    </p:tnLst>
  </p:timing>
  <p:hf hdr="0" dt="0"/>
  <p:txStyles>
    <p:titleStyle>
      <a:lvl1pPr algn="r" defTabSz="457200" rtl="0" eaLnBrk="1" fontAlgn="base" hangingPunct="1">
        <a:spcBef>
          <a:spcPct val="0"/>
        </a:spcBef>
        <a:spcAft>
          <a:spcPct val="0"/>
        </a:spcAft>
        <a:defRPr sz="3000" kern="1200">
          <a:solidFill>
            <a:srgbClr val="EC7404"/>
          </a:solidFill>
          <a:latin typeface="Arial"/>
          <a:ea typeface="ＭＳ Ｐゴシック" pitchFamily="30" charset="-128"/>
          <a:cs typeface="ＭＳ Ｐゴシック" pitchFamily="30" charset="-128"/>
        </a:defRPr>
      </a:lvl1pPr>
      <a:lvl2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2pPr>
      <a:lvl3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3pPr>
      <a:lvl4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4pPr>
      <a:lvl5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5pPr>
      <a:lvl6pPr marL="4572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6pPr>
      <a:lvl7pPr marL="9144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7pPr>
      <a:lvl8pPr marL="13716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8pPr>
      <a:lvl9pPr marL="18288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0" charset="-128"/>
          <a:cs typeface="ＭＳ Ｐゴシック" pitchFamily="3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a:xfrm>
            <a:off x="2339975" y="217488"/>
            <a:ext cx="6621463" cy="57064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rgbClr val="00B0F0"/>
              </a:solidFill>
            </a:endParaRPr>
          </a:p>
        </p:txBody>
      </p:sp>
      <p:sp>
        <p:nvSpPr>
          <p:cNvPr id="8"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1748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2"/>
          <p:cNvSpPr>
            <a:spLocks noGrp="1"/>
          </p:cNvSpPr>
          <p:nvPr>
            <p:ph type="body" idx="1"/>
          </p:nvPr>
        </p:nvSpPr>
        <p:spPr bwMode="auto">
          <a:xfrm>
            <a:off x="248653" y="1798638"/>
            <a:ext cx="8712785" cy="46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dirty="0" smtClean="0"/>
              <a:t>Lorem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1"/>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2"/>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3"/>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4"/>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DE" dirty="0" smtClean="0"/>
          </a:p>
        </p:txBody>
      </p:sp>
    </p:spTree>
    <p:extLst>
      <p:ext uri="{BB962C8B-B14F-4D97-AF65-F5344CB8AC3E}">
        <p14:creationId xmlns:p14="http://schemas.microsoft.com/office/powerpoint/2010/main" val="23396750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iming>
    <p:tnLst>
      <p:par>
        <p:cTn id="1" dur="indefinite" restart="never" nodeType="tmRoot"/>
      </p:par>
    </p:tnLst>
  </p:timing>
  <p:hf hdr="0" dt="0"/>
  <p:txStyles>
    <p:titleStyle>
      <a:lvl1pPr algn="r" defTabSz="457200" rtl="0" eaLnBrk="0" fontAlgn="base" hangingPunct="0">
        <a:lnSpc>
          <a:spcPts val="2563"/>
        </a:lnSpc>
        <a:spcBef>
          <a:spcPct val="0"/>
        </a:spcBef>
        <a:spcAft>
          <a:spcPct val="0"/>
        </a:spcAft>
        <a:defRPr sz="2800" kern="1200">
          <a:solidFill>
            <a:schemeClr val="bg1"/>
          </a:solidFill>
          <a:latin typeface="Arial"/>
          <a:ea typeface="ＭＳ Ｐゴシック" pitchFamily="30" charset="-128"/>
          <a:cs typeface="ＭＳ Ｐゴシック" pitchFamily="30" charset="-128"/>
        </a:defRPr>
      </a:lvl1pPr>
      <a:lvl2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2pPr>
      <a:lvl3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3pPr>
      <a:lvl4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4pPr>
      <a:lvl5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5pPr>
      <a:lvl6pPr marL="4572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6pPr>
      <a:lvl7pPr marL="9144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7pPr>
      <a:lvl8pPr marL="13716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8pPr>
      <a:lvl9pPr marL="18288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0" fontAlgn="base" hangingPunct="0">
        <a:spcBef>
          <a:spcPct val="20000"/>
        </a:spcBef>
        <a:spcAft>
          <a:spcPct val="0"/>
        </a:spcAft>
        <a:buClr>
          <a:srgbClr val="EC7404"/>
        </a:buClr>
        <a:buFont typeface="Wingdings" pitchFamily="2" charset="2"/>
        <a:buChar char="§"/>
        <a:defRPr sz="2800" kern="1200">
          <a:solidFill>
            <a:srgbClr val="262626"/>
          </a:solidFill>
          <a:latin typeface="Arial"/>
          <a:ea typeface="ＭＳ Ｐゴシック" pitchFamily="30" charset="-128"/>
          <a:cs typeface="ＭＳ Ｐゴシック" pitchFamily="30" charset="-128"/>
        </a:defRPr>
      </a:lvl1pPr>
      <a:lvl2pPr marL="742950" indent="-285750" algn="l" defTabSz="457200" rtl="0" eaLnBrk="0" fontAlgn="base" hangingPunct="0">
        <a:spcBef>
          <a:spcPct val="20000"/>
        </a:spcBef>
        <a:spcAft>
          <a:spcPct val="0"/>
        </a:spcAft>
        <a:buClr>
          <a:srgbClr val="009EE0"/>
        </a:buClr>
        <a:buSzPct val="130000"/>
        <a:buFont typeface="Arial" charset="0"/>
        <a:buChar char="•"/>
        <a:defRPr sz="2600" kern="1200">
          <a:solidFill>
            <a:srgbClr val="404040"/>
          </a:solidFill>
          <a:latin typeface="Arial"/>
          <a:ea typeface="ＭＳ Ｐゴシック" pitchFamily="30" charset="-128"/>
          <a:cs typeface="Arial"/>
        </a:defRPr>
      </a:lvl2pPr>
      <a:lvl3pPr marL="1143000" indent="-228600" algn="l" defTabSz="457200" rtl="0" eaLnBrk="0" fontAlgn="base" hangingPunct="0">
        <a:spcBef>
          <a:spcPct val="20000"/>
        </a:spcBef>
        <a:spcAft>
          <a:spcPct val="0"/>
        </a:spcAft>
        <a:buClr>
          <a:srgbClr val="76B856"/>
        </a:buClr>
        <a:buSzPct val="85000"/>
        <a:buFont typeface="Wingdings" pitchFamily="2" charset="2"/>
        <a:buChar char="§"/>
        <a:defRPr sz="2400" kern="1200">
          <a:solidFill>
            <a:srgbClr val="404040"/>
          </a:solidFill>
          <a:latin typeface="Arial"/>
          <a:ea typeface="ＭＳ Ｐゴシック" pitchFamily="30" charset="-128"/>
          <a:cs typeface="Arial"/>
        </a:defRPr>
      </a:lvl3pPr>
      <a:lvl4pPr marL="1600200" indent="-228600" algn="l" defTabSz="457200" rtl="0" eaLnBrk="0" fontAlgn="base" hangingPunct="0">
        <a:spcBef>
          <a:spcPct val="20000"/>
        </a:spcBef>
        <a:spcAft>
          <a:spcPct val="0"/>
        </a:spcAft>
        <a:buClr>
          <a:srgbClr val="E74361"/>
        </a:buClr>
        <a:buFont typeface="Arial" charset="0"/>
        <a:buChar char="–"/>
        <a:defRPr sz="2200" kern="1200">
          <a:solidFill>
            <a:srgbClr val="404040"/>
          </a:solidFill>
          <a:latin typeface="Arial"/>
          <a:ea typeface="ＭＳ Ｐゴシック" pitchFamily="30" charset="-128"/>
          <a:cs typeface="Arial"/>
        </a:defRPr>
      </a:lvl4pPr>
      <a:lvl5pPr marL="2057400" indent="-228600" algn="l" defTabSz="457200" rtl="0" eaLnBrk="0" fontAlgn="base" hangingPunct="0">
        <a:spcBef>
          <a:spcPct val="20000"/>
        </a:spcBef>
        <a:spcAft>
          <a:spcPct val="0"/>
        </a:spcAft>
        <a:buClr>
          <a:srgbClr val="009EE0"/>
        </a:buClr>
        <a:buFont typeface="Arial" charset="0"/>
        <a:buChar char="»"/>
        <a:defRPr sz="2000" kern="1200">
          <a:solidFill>
            <a:srgbClr val="7F7F7F"/>
          </a:solidFill>
          <a:latin typeface="Arial"/>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hteck 15"/>
          <p:cNvSpPr>
            <a:spLocks noChangeAspect="1"/>
          </p:cNvSpPr>
          <p:nvPr/>
        </p:nvSpPr>
        <p:spPr>
          <a:xfrm>
            <a:off x="179388" y="1941512"/>
            <a:ext cx="8785225" cy="4751387"/>
          </a:xfrm>
          <a:prstGeom prst="rect">
            <a:avLst/>
          </a:prstGeom>
          <a:solidFill>
            <a:srgbClr val="E74361"/>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2069" name="Picture 21" descr="Home-white-b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00" y="5453063"/>
            <a:ext cx="1249363" cy="10779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l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5592763"/>
            <a:ext cx="979488" cy="90805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educ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4563" y="5567363"/>
            <a:ext cx="1038225" cy="8826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fami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0063" y="5568950"/>
            <a:ext cx="588962" cy="931863"/>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momen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8213" y="5554663"/>
            <a:ext cx="782637" cy="92392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motherhoo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5800" y="5564188"/>
            <a:ext cx="638175" cy="890587"/>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sibling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95688" y="5529263"/>
            <a:ext cx="957262" cy="954087"/>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vill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67650" y="5602288"/>
            <a:ext cx="8509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137086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1679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iming>
    <p:tnLst>
      <p:par>
        <p:cTn id="1" dur="indefinite" restart="never" nodeType="tmRoot"/>
      </p:par>
    </p:tnLst>
  </p:timing>
  <p:hf hdr="0" dt="0"/>
  <p:txStyles>
    <p:titleStyle>
      <a:lvl1pPr algn="r" defTabSz="457200" rtl="0" eaLnBrk="1" fontAlgn="base" hangingPunct="1">
        <a:spcBef>
          <a:spcPct val="0"/>
        </a:spcBef>
        <a:spcAft>
          <a:spcPct val="0"/>
        </a:spcAft>
        <a:defRPr sz="3000" kern="1200">
          <a:solidFill>
            <a:srgbClr val="EC7404"/>
          </a:solidFill>
          <a:latin typeface="Arial"/>
          <a:ea typeface="ＭＳ Ｐゴシック" pitchFamily="30" charset="-128"/>
          <a:cs typeface="ＭＳ Ｐゴシック" pitchFamily="30" charset="-128"/>
        </a:defRPr>
      </a:lvl1pPr>
      <a:lvl2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2pPr>
      <a:lvl3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3pPr>
      <a:lvl4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4pPr>
      <a:lvl5pPr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5pPr>
      <a:lvl6pPr marL="4572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6pPr>
      <a:lvl7pPr marL="9144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7pPr>
      <a:lvl8pPr marL="13716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8pPr>
      <a:lvl9pPr marL="1828800" algn="r" defTabSz="457200" rtl="0" eaLnBrk="1" fontAlgn="base" hangingPunct="1">
        <a:spcBef>
          <a:spcPct val="0"/>
        </a:spcBef>
        <a:spcAft>
          <a:spcPct val="0"/>
        </a:spcAft>
        <a:defRPr sz="3000">
          <a:solidFill>
            <a:srgbClr val="EC7404"/>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0" charset="-128"/>
          <a:cs typeface="ＭＳ Ｐゴシック" pitchFamily="3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a:xfrm>
            <a:off x="2339975" y="217488"/>
            <a:ext cx="6621463" cy="570646"/>
          </a:xfrm>
          <a:prstGeom prst="rect">
            <a:avLst/>
          </a:prstGeom>
          <a:solidFill>
            <a:srgbClr val="E743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rgbClr val="00B0F0"/>
              </a:solidFill>
            </a:endParaRPr>
          </a:p>
        </p:txBody>
      </p:sp>
      <p:sp>
        <p:nvSpPr>
          <p:cNvPr id="8" name="Titelplatzhalter 1"/>
          <p:cNvSpPr>
            <a:spLocks noGrp="1"/>
          </p:cNvSpPr>
          <p:nvPr>
            <p:ph type="title"/>
          </p:nvPr>
        </p:nvSpPr>
        <p:spPr bwMode="auto">
          <a:xfrm>
            <a:off x="2781132" y="282690"/>
            <a:ext cx="6138278" cy="5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dirty="0" smtClean="0"/>
              <a:t>Mastertitel</a:t>
            </a:r>
            <a:endParaRPr lang="de-DE" dirty="0" smtClean="0"/>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217488"/>
            <a:ext cx="2165393" cy="5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2"/>
          <p:cNvSpPr>
            <a:spLocks noGrp="1"/>
          </p:cNvSpPr>
          <p:nvPr>
            <p:ph type="body" idx="1"/>
          </p:nvPr>
        </p:nvSpPr>
        <p:spPr bwMode="auto">
          <a:xfrm>
            <a:off x="248653" y="1798638"/>
            <a:ext cx="8712785" cy="464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dirty="0" smtClean="0"/>
              <a:t>Lorem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1"/>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2"/>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3"/>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AT" dirty="0" smtClean="0"/>
          </a:p>
          <a:p>
            <a:pPr lvl="4"/>
            <a:r>
              <a:rPr lang="de-AT" dirty="0" err="1" smtClean="0"/>
              <a:t>Lorem</a:t>
            </a:r>
            <a:r>
              <a:rPr lang="de-AT" dirty="0" smtClean="0"/>
              <a:t> </a:t>
            </a:r>
            <a:r>
              <a:rPr lang="de-AT" dirty="0" err="1" smtClean="0"/>
              <a:t>ipsum</a:t>
            </a:r>
            <a:r>
              <a:rPr lang="de-AT" dirty="0" smtClean="0"/>
              <a:t> </a:t>
            </a:r>
            <a:r>
              <a:rPr lang="de-AT" dirty="0" err="1" smtClean="0"/>
              <a:t>dolor</a:t>
            </a:r>
            <a:r>
              <a:rPr lang="de-AT" dirty="0" smtClean="0"/>
              <a:t> </a:t>
            </a:r>
            <a:r>
              <a:rPr lang="de-AT" dirty="0" err="1" smtClean="0"/>
              <a:t>sit</a:t>
            </a:r>
            <a:r>
              <a:rPr lang="de-AT" dirty="0" smtClean="0"/>
              <a:t> </a:t>
            </a:r>
            <a:r>
              <a:rPr lang="de-AT" dirty="0" err="1" smtClean="0"/>
              <a:t>amet</a:t>
            </a:r>
            <a:endParaRPr lang="de-DE" dirty="0" smtClean="0"/>
          </a:p>
        </p:txBody>
      </p:sp>
    </p:spTree>
    <p:extLst>
      <p:ext uri="{BB962C8B-B14F-4D97-AF65-F5344CB8AC3E}">
        <p14:creationId xmlns:p14="http://schemas.microsoft.com/office/powerpoint/2010/main" val="238499897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iming>
    <p:tnLst>
      <p:par>
        <p:cTn id="1" dur="indefinite" restart="never" nodeType="tmRoot"/>
      </p:par>
    </p:tnLst>
  </p:timing>
  <p:hf hdr="0" dt="0"/>
  <p:txStyles>
    <p:titleStyle>
      <a:lvl1pPr algn="r" defTabSz="457200" rtl="0" eaLnBrk="0" fontAlgn="base" hangingPunct="0">
        <a:lnSpc>
          <a:spcPts val="2563"/>
        </a:lnSpc>
        <a:spcBef>
          <a:spcPct val="0"/>
        </a:spcBef>
        <a:spcAft>
          <a:spcPct val="0"/>
        </a:spcAft>
        <a:defRPr sz="2800" kern="1200">
          <a:solidFill>
            <a:schemeClr val="bg1"/>
          </a:solidFill>
          <a:latin typeface="Arial"/>
          <a:ea typeface="ＭＳ Ｐゴシック" pitchFamily="30" charset="-128"/>
          <a:cs typeface="ＭＳ Ｐゴシック" pitchFamily="30" charset="-128"/>
        </a:defRPr>
      </a:lvl1pPr>
      <a:lvl2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2pPr>
      <a:lvl3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3pPr>
      <a:lvl4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4pPr>
      <a:lvl5pPr algn="r" defTabSz="457200" rtl="0" eaLnBrk="0" fontAlgn="base" hangingPunct="0">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5pPr>
      <a:lvl6pPr marL="4572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6pPr>
      <a:lvl7pPr marL="9144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7pPr>
      <a:lvl8pPr marL="13716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8pPr>
      <a:lvl9pPr marL="1828800" algn="r" defTabSz="457200" rtl="0" fontAlgn="base">
        <a:lnSpc>
          <a:spcPts val="2563"/>
        </a:lnSpc>
        <a:spcBef>
          <a:spcPct val="0"/>
        </a:spcBef>
        <a:spcAft>
          <a:spcPct val="0"/>
        </a:spcAft>
        <a:defRPr sz="2800">
          <a:solidFill>
            <a:schemeClr val="bg1"/>
          </a:solidFill>
          <a:latin typeface="Arial" pitchFamily="30" charset="0"/>
          <a:ea typeface="ＭＳ Ｐゴシック" pitchFamily="30" charset="-128"/>
          <a:cs typeface="ＭＳ Ｐゴシック" pitchFamily="30" charset="-128"/>
        </a:defRPr>
      </a:lvl9pPr>
    </p:titleStyle>
    <p:bodyStyle>
      <a:lvl1pPr marL="342900" indent="-342900" algn="l" defTabSz="457200" rtl="0" eaLnBrk="0" fontAlgn="base" hangingPunct="0">
        <a:spcBef>
          <a:spcPct val="20000"/>
        </a:spcBef>
        <a:spcAft>
          <a:spcPct val="0"/>
        </a:spcAft>
        <a:buClr>
          <a:srgbClr val="EC7404"/>
        </a:buClr>
        <a:buFont typeface="Wingdings" pitchFamily="2" charset="2"/>
        <a:buChar char="§"/>
        <a:defRPr sz="2800" kern="1200">
          <a:solidFill>
            <a:srgbClr val="262626"/>
          </a:solidFill>
          <a:latin typeface="Arial"/>
          <a:ea typeface="ＭＳ Ｐゴシック" pitchFamily="30" charset="-128"/>
          <a:cs typeface="ＭＳ Ｐゴシック" pitchFamily="30" charset="-128"/>
        </a:defRPr>
      </a:lvl1pPr>
      <a:lvl2pPr marL="742950" indent="-285750" algn="l" defTabSz="457200" rtl="0" eaLnBrk="0" fontAlgn="base" hangingPunct="0">
        <a:spcBef>
          <a:spcPct val="20000"/>
        </a:spcBef>
        <a:spcAft>
          <a:spcPct val="0"/>
        </a:spcAft>
        <a:buClr>
          <a:srgbClr val="009EE0"/>
        </a:buClr>
        <a:buSzPct val="130000"/>
        <a:buFont typeface="Arial" charset="0"/>
        <a:buChar char="•"/>
        <a:defRPr sz="2600" kern="1200">
          <a:solidFill>
            <a:srgbClr val="404040"/>
          </a:solidFill>
          <a:latin typeface="Arial"/>
          <a:ea typeface="ＭＳ Ｐゴシック" pitchFamily="30" charset="-128"/>
          <a:cs typeface="Arial"/>
        </a:defRPr>
      </a:lvl2pPr>
      <a:lvl3pPr marL="1143000" indent="-228600" algn="l" defTabSz="457200" rtl="0" eaLnBrk="0" fontAlgn="base" hangingPunct="0">
        <a:spcBef>
          <a:spcPct val="20000"/>
        </a:spcBef>
        <a:spcAft>
          <a:spcPct val="0"/>
        </a:spcAft>
        <a:buClr>
          <a:srgbClr val="76B856"/>
        </a:buClr>
        <a:buSzPct val="85000"/>
        <a:buFont typeface="Wingdings" pitchFamily="2" charset="2"/>
        <a:buChar char="§"/>
        <a:defRPr sz="2400" kern="1200">
          <a:solidFill>
            <a:srgbClr val="404040"/>
          </a:solidFill>
          <a:latin typeface="Arial"/>
          <a:ea typeface="ＭＳ Ｐゴシック" pitchFamily="30" charset="-128"/>
          <a:cs typeface="Arial"/>
        </a:defRPr>
      </a:lvl3pPr>
      <a:lvl4pPr marL="1600200" indent="-228600" algn="l" defTabSz="457200" rtl="0" eaLnBrk="0" fontAlgn="base" hangingPunct="0">
        <a:spcBef>
          <a:spcPct val="20000"/>
        </a:spcBef>
        <a:spcAft>
          <a:spcPct val="0"/>
        </a:spcAft>
        <a:buClr>
          <a:srgbClr val="E74361"/>
        </a:buClr>
        <a:buFont typeface="Arial" charset="0"/>
        <a:buChar char="–"/>
        <a:defRPr sz="2200" kern="1200">
          <a:solidFill>
            <a:srgbClr val="404040"/>
          </a:solidFill>
          <a:latin typeface="Arial"/>
          <a:ea typeface="ＭＳ Ｐゴシック" pitchFamily="30" charset="-128"/>
          <a:cs typeface="Arial"/>
        </a:defRPr>
      </a:lvl4pPr>
      <a:lvl5pPr marL="2057400" indent="-228600" algn="l" defTabSz="457200" rtl="0" eaLnBrk="0" fontAlgn="base" hangingPunct="0">
        <a:spcBef>
          <a:spcPct val="20000"/>
        </a:spcBef>
        <a:spcAft>
          <a:spcPct val="0"/>
        </a:spcAft>
        <a:buClr>
          <a:srgbClr val="009EE0"/>
        </a:buClr>
        <a:buFont typeface="Arial" charset="0"/>
        <a:buChar char="»"/>
        <a:defRPr sz="2000" kern="1200">
          <a:solidFill>
            <a:srgbClr val="7F7F7F"/>
          </a:solidFill>
          <a:latin typeface="Arial"/>
          <a:ea typeface="ＭＳ Ｐゴシック" pitchFamily="3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KJH 4.0</a:t>
            </a:r>
            <a:br>
              <a:rPr lang="de-DE" dirty="0" smtClean="0"/>
            </a:br>
            <a:r>
              <a:rPr lang="de-DE" sz="2700" dirty="0" smtClean="0"/>
              <a:t>Die Kinder- und Jugendhilfe im Licht gesellschaftlicher Entwicklungen</a:t>
            </a:r>
            <a:endParaRPr lang="de-DE" sz="2700" dirty="0"/>
          </a:p>
        </p:txBody>
      </p:sp>
      <p:pic>
        <p:nvPicPr>
          <p:cNvPr id="1026" name="Picture 2" descr="K:\Abt\FuE\3_Themen &amp; Projekte\JuQuest\JuQuest ab 2015\Logo Neu\ju-Quest-NEU 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20" y="159391"/>
            <a:ext cx="2315143" cy="120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6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636721"/>
            <a:ext cx="8758666" cy="5578679"/>
          </a:xfrm>
        </p:spPr>
        <p:txBody>
          <a:bodyPr>
            <a:normAutofit/>
          </a:bodyPr>
          <a:lstStyle/>
          <a:p>
            <a:pPr marL="0" indent="0">
              <a:buNone/>
            </a:pPr>
            <a:r>
              <a:rPr lang="de-DE" sz="2600" dirty="0" smtClean="0"/>
              <a:t>Wie sollen wir damit umgehen? – Lösungsvorschläge:</a:t>
            </a:r>
          </a:p>
          <a:p>
            <a:endParaRPr lang="de-DE" sz="1600" dirty="0" smtClean="0">
              <a:ea typeface="Calibri"/>
            </a:endParaRPr>
          </a:p>
          <a:p>
            <a:r>
              <a:rPr lang="de-DE" sz="1800" dirty="0" smtClean="0">
                <a:ea typeface="Calibri"/>
              </a:rPr>
              <a:t>Qualifizierung im </a:t>
            </a:r>
            <a:r>
              <a:rPr lang="de-DE" sz="1800" dirty="0">
                <a:ea typeface="Calibri"/>
              </a:rPr>
              <a:t>Bereich </a:t>
            </a:r>
            <a:r>
              <a:rPr lang="de-DE" sz="1800" b="1" dirty="0">
                <a:ea typeface="Calibri"/>
              </a:rPr>
              <a:t>interkultureller </a:t>
            </a:r>
            <a:r>
              <a:rPr lang="de-DE" sz="1800" b="1" dirty="0" smtClean="0">
                <a:ea typeface="Calibri"/>
              </a:rPr>
              <a:t>Kompetenzen</a:t>
            </a:r>
          </a:p>
          <a:p>
            <a:r>
              <a:rPr lang="de-DE" sz="1800" dirty="0" smtClean="0"/>
              <a:t>Flächendeckende </a:t>
            </a:r>
            <a:r>
              <a:rPr lang="de-DE" sz="1800" dirty="0"/>
              <a:t>Etablierung von </a:t>
            </a:r>
            <a:r>
              <a:rPr lang="de-DE" sz="1800" b="1" dirty="0" smtClean="0"/>
              <a:t>interkulturellen Hilfen zur Erziehung</a:t>
            </a:r>
          </a:p>
          <a:p>
            <a:r>
              <a:rPr lang="de-DE" sz="1800" b="1" dirty="0" smtClean="0"/>
              <a:t>Ressourcen </a:t>
            </a:r>
            <a:r>
              <a:rPr lang="de-DE" sz="1800" b="1" dirty="0"/>
              <a:t>und Fortbildungen </a:t>
            </a:r>
            <a:r>
              <a:rPr lang="de-DE" sz="1800" dirty="0" smtClean="0"/>
              <a:t>zur Zusammenarbeit mit dem Herkunftssystem</a:t>
            </a:r>
          </a:p>
          <a:p>
            <a:r>
              <a:rPr lang="de-DE" sz="1800" b="1" dirty="0" smtClean="0"/>
              <a:t>Finanzielle </a:t>
            </a:r>
            <a:r>
              <a:rPr lang="de-DE" sz="1800" b="1" dirty="0" smtClean="0"/>
              <a:t>Gleichstellung für </a:t>
            </a:r>
            <a:r>
              <a:rPr lang="de-DE" sz="1800" b="1" dirty="0" err="1" smtClean="0"/>
              <a:t>umF</a:t>
            </a:r>
            <a:r>
              <a:rPr lang="de-DE" sz="1800" dirty="0" smtClean="0"/>
              <a:t>, damit auch Ressourcen für Zusammenarbeit mit dem Herkunftssystem</a:t>
            </a:r>
          </a:p>
          <a:p>
            <a:r>
              <a:rPr lang="de-DE" sz="1800" b="1" dirty="0" smtClean="0"/>
              <a:t>Besuchsrechte für Bezugspersonen </a:t>
            </a:r>
            <a:r>
              <a:rPr lang="de-DE" sz="1800" dirty="0" smtClean="0"/>
              <a:t>in </a:t>
            </a:r>
            <a:r>
              <a:rPr lang="de-DE" sz="1800" dirty="0" err="1" smtClean="0"/>
              <a:t>Patchworkfamilien</a:t>
            </a:r>
            <a:endParaRPr lang="de-DE" sz="1800" dirty="0" smtClean="0"/>
          </a:p>
          <a:p>
            <a:r>
              <a:rPr lang="de-DE" sz="1800" b="1" dirty="0" smtClean="0"/>
              <a:t>Rechtsanspruch auf Betreuung/Begleitung für über 18-Jährige </a:t>
            </a:r>
            <a:r>
              <a:rPr lang="de-DE" sz="1800" dirty="0" smtClean="0"/>
              <a:t>durch die Kinder- und Jugendhilfe</a:t>
            </a:r>
          </a:p>
          <a:p>
            <a:endParaRPr lang="de-DE" sz="1600" dirty="0"/>
          </a:p>
          <a:p>
            <a:endParaRPr lang="de-DE" sz="1600" dirty="0"/>
          </a:p>
        </p:txBody>
      </p:sp>
      <p:sp>
        <p:nvSpPr>
          <p:cNvPr id="4" name="Titel 3"/>
          <p:cNvSpPr>
            <a:spLocks noGrp="1"/>
          </p:cNvSpPr>
          <p:nvPr>
            <p:ph type="title"/>
          </p:nvPr>
        </p:nvSpPr>
        <p:spPr/>
        <p:txBody>
          <a:bodyPr/>
          <a:lstStyle/>
          <a:p>
            <a:r>
              <a:rPr lang="de-DE" sz="2400" dirty="0"/>
              <a:t>Ergebnisse </a:t>
            </a:r>
            <a:r>
              <a:rPr lang="de-DE" sz="2400" dirty="0" smtClean="0"/>
              <a:t>– Familie und Lebensformen </a:t>
            </a:r>
            <a:endParaRPr lang="de-DE" sz="2400" dirty="0"/>
          </a:p>
        </p:txBody>
      </p:sp>
    </p:spTree>
    <p:extLst>
      <p:ext uri="{BB962C8B-B14F-4D97-AF65-F5344CB8AC3E}">
        <p14:creationId xmlns:p14="http://schemas.microsoft.com/office/powerpoint/2010/main" val="3670763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000" dirty="0" smtClean="0"/>
              <a:t>Entwicklungen im Bereich Bildung und Ausbildung</a:t>
            </a:r>
            <a:endParaRPr lang="de-DE" sz="2000" dirty="0"/>
          </a:p>
        </p:txBody>
      </p:sp>
      <p:sp>
        <p:nvSpPr>
          <p:cNvPr id="3" name="Textfeld 2"/>
          <p:cNvSpPr txBox="1"/>
          <p:nvPr/>
        </p:nvSpPr>
        <p:spPr>
          <a:xfrm>
            <a:off x="125835" y="2224694"/>
            <a:ext cx="8734852" cy="4124206"/>
          </a:xfrm>
          <a:prstGeom prst="rect">
            <a:avLst/>
          </a:prstGeom>
          <a:noFill/>
        </p:spPr>
        <p:txBody>
          <a:bodyPr wrap="square" rtlCol="0">
            <a:spAutoFit/>
          </a:bodyPr>
          <a:lstStyle/>
          <a:p>
            <a:pPr marL="285750" indent="-285750">
              <a:buClr>
                <a:srgbClr val="EC7404"/>
              </a:buClr>
              <a:buFont typeface="Wingdings" panose="05000000000000000000" pitchFamily="2" charset="2"/>
              <a:buChar char="§"/>
            </a:pPr>
            <a:r>
              <a:rPr lang="de-DE" sz="2800" dirty="0" smtClean="0"/>
              <a:t>Bildungsexpansion und Bildungsschere</a:t>
            </a:r>
          </a:p>
          <a:p>
            <a:pPr marL="285750" indent="-285750">
              <a:buClr>
                <a:srgbClr val="EC7404"/>
              </a:buClr>
              <a:buFont typeface="Wingdings" panose="05000000000000000000" pitchFamily="2" charset="2"/>
              <a:buChar char="§"/>
            </a:pPr>
            <a:r>
              <a:rPr lang="de-DE" sz="2800" dirty="0" smtClean="0"/>
              <a:t>Ausbildungspflicht </a:t>
            </a:r>
            <a:r>
              <a:rPr lang="de-DE" sz="2800" dirty="0" smtClean="0"/>
              <a:t>bis 18</a:t>
            </a:r>
          </a:p>
          <a:p>
            <a:pPr marL="285750" indent="-285750">
              <a:buClr>
                <a:srgbClr val="EC7404"/>
              </a:buClr>
              <a:buFont typeface="Wingdings" panose="05000000000000000000" pitchFamily="2" charset="2"/>
              <a:buChar char="§"/>
            </a:pPr>
            <a:r>
              <a:rPr lang="de-DE" sz="2800" dirty="0" smtClean="0"/>
              <a:t>Migration und der Umgang damit in Schule und Berufsausbildung</a:t>
            </a:r>
          </a:p>
          <a:p>
            <a:pPr marL="285750" indent="-285750">
              <a:buClr>
                <a:srgbClr val="EC7404"/>
              </a:buClr>
              <a:buFont typeface="Wingdings" panose="05000000000000000000" pitchFamily="2" charset="2"/>
              <a:buChar char="§"/>
            </a:pPr>
            <a:r>
              <a:rPr lang="de-DE" sz="2800" dirty="0" smtClean="0"/>
              <a:t>Aktuelle politische </a:t>
            </a:r>
            <a:r>
              <a:rPr lang="de-DE" sz="2800" dirty="0" smtClean="0"/>
              <a:t>Entwicklungen und Diskussionen </a:t>
            </a:r>
            <a:r>
              <a:rPr lang="de-DE" sz="2800" dirty="0"/>
              <a:t>um Schulorganisation und -struktur</a:t>
            </a:r>
          </a:p>
          <a:p>
            <a:pPr marL="285750" indent="-285750">
              <a:buClr>
                <a:srgbClr val="EC7404"/>
              </a:buClr>
              <a:buFont typeface="Wingdings" panose="05000000000000000000" pitchFamily="2" charset="2"/>
              <a:buChar char="§"/>
            </a:pPr>
            <a:endParaRPr lang="de-DE" sz="2800" dirty="0" smtClean="0"/>
          </a:p>
          <a:p>
            <a:pPr marL="285750" indent="-285750">
              <a:buClr>
                <a:srgbClr val="EC7404"/>
              </a:buClr>
              <a:buFont typeface="Wingdings" panose="05000000000000000000" pitchFamily="2" charset="2"/>
              <a:buChar char="§"/>
            </a:pPr>
            <a:endParaRPr lang="de-DE" sz="2400" dirty="0"/>
          </a:p>
          <a:p>
            <a:pPr marL="285750" indent="-285750">
              <a:buClr>
                <a:srgbClr val="EC7404"/>
              </a:buClr>
              <a:buFont typeface="Wingdings" panose="05000000000000000000" pitchFamily="2" charset="2"/>
              <a:buChar char="§"/>
            </a:pPr>
            <a:endParaRPr lang="de-DE" sz="2400" dirty="0" smtClean="0"/>
          </a:p>
          <a:p>
            <a:endParaRPr lang="de-DE" dirty="0"/>
          </a:p>
        </p:txBody>
      </p:sp>
    </p:spTree>
    <p:extLst>
      <p:ext uri="{BB962C8B-B14F-4D97-AF65-F5344CB8AC3E}">
        <p14:creationId xmlns:p14="http://schemas.microsoft.com/office/powerpoint/2010/main" val="4259460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Ergebnisse – (Aus)Bildung </a:t>
            </a:r>
          </a:p>
        </p:txBody>
      </p:sp>
      <p:pic>
        <p:nvPicPr>
          <p:cNvPr id="5" name="Grafik 4"/>
          <p:cNvPicPr/>
          <p:nvPr/>
        </p:nvPicPr>
        <p:blipFill>
          <a:blip r:embed="rId3">
            <a:extLst>
              <a:ext uri="{28A0092B-C50C-407E-A947-70E740481C1C}">
                <a14:useLocalDpi xmlns:a14="http://schemas.microsoft.com/office/drawing/2010/main" val="0"/>
              </a:ext>
            </a:extLst>
          </a:blip>
          <a:srcRect/>
          <a:stretch>
            <a:fillRect/>
          </a:stretch>
        </p:blipFill>
        <p:spPr bwMode="auto">
          <a:xfrm>
            <a:off x="251670" y="1090569"/>
            <a:ext cx="8667740" cy="4966282"/>
          </a:xfrm>
          <a:prstGeom prst="rect">
            <a:avLst/>
          </a:prstGeom>
          <a:noFill/>
        </p:spPr>
      </p:pic>
    </p:spTree>
    <p:extLst>
      <p:ext uri="{BB962C8B-B14F-4D97-AF65-F5344CB8AC3E}">
        <p14:creationId xmlns:p14="http://schemas.microsoft.com/office/powerpoint/2010/main" val="758772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082180"/>
            <a:ext cx="8758666" cy="5579986"/>
          </a:xfrm>
        </p:spPr>
        <p:txBody>
          <a:bodyPr/>
          <a:lstStyle/>
          <a:p>
            <a:pPr marL="0" indent="0">
              <a:buNone/>
            </a:pPr>
            <a:r>
              <a:rPr lang="de-DE" sz="2800" dirty="0" smtClean="0"/>
              <a:t>Weitere Herausforderungen:</a:t>
            </a:r>
          </a:p>
          <a:p>
            <a:pPr marL="0" indent="0">
              <a:buNone/>
            </a:pPr>
            <a:endParaRPr lang="de-DE" sz="1800" b="1" dirty="0" smtClean="0"/>
          </a:p>
          <a:p>
            <a:r>
              <a:rPr lang="de-DE" sz="1800" b="1" dirty="0" smtClean="0"/>
              <a:t>Entwicklungsaufgaben</a:t>
            </a:r>
            <a:r>
              <a:rPr lang="de-DE" sz="1800" dirty="0" smtClean="0"/>
              <a:t> stehen dem schulischen Erfolg „im Weg“</a:t>
            </a:r>
          </a:p>
          <a:p>
            <a:r>
              <a:rPr lang="de-DE" sz="1800" b="1" dirty="0" smtClean="0"/>
              <a:t>Wenig Wissen über Bedarfe von </a:t>
            </a:r>
            <a:r>
              <a:rPr lang="de-DE" sz="1800" dirty="0" smtClean="0"/>
              <a:t>fremduntergebrachten Kinder und Jugendlichen in der Schule</a:t>
            </a:r>
          </a:p>
          <a:p>
            <a:r>
              <a:rPr lang="de-DE" sz="1800" dirty="0" smtClean="0"/>
              <a:t>Fehlende </a:t>
            </a:r>
            <a:r>
              <a:rPr lang="de-DE" sz="1800" b="1" dirty="0" smtClean="0"/>
              <a:t>Kooperation zwischen AMS/SMS und Kinder- und Jugendhilfe</a:t>
            </a:r>
          </a:p>
          <a:p>
            <a:r>
              <a:rPr lang="de-DE" sz="1800" dirty="0" smtClean="0"/>
              <a:t>Fehlen von passgenauen, niederschwelligen Übergangs- und </a:t>
            </a:r>
            <a:r>
              <a:rPr lang="de-DE" sz="1800" b="1" dirty="0" smtClean="0"/>
              <a:t>Tages-strukturierungsmaßnahmen</a:t>
            </a:r>
          </a:p>
          <a:p>
            <a:r>
              <a:rPr lang="de-DE" sz="1800" dirty="0" smtClean="0"/>
              <a:t>Dauer der Fremdunterbringung vs. Dauer der Ausbildung </a:t>
            </a:r>
            <a:r>
              <a:rPr lang="de-DE" sz="1800" b="1" dirty="0" smtClean="0"/>
              <a:t>(</a:t>
            </a:r>
            <a:r>
              <a:rPr lang="de-DE" sz="1800" b="1" dirty="0" err="1" smtClean="0"/>
              <a:t>Verselbstständigungsdruck</a:t>
            </a:r>
            <a:r>
              <a:rPr lang="de-DE" sz="1800" b="1" dirty="0" smtClean="0"/>
              <a:t>)</a:t>
            </a:r>
          </a:p>
          <a:p>
            <a:r>
              <a:rPr lang="de-DE" sz="1800" b="1" dirty="0" smtClean="0"/>
              <a:t>Junge Erwachsene (18-25) </a:t>
            </a:r>
            <a:r>
              <a:rPr lang="de-DE" sz="1800" dirty="0" smtClean="0"/>
              <a:t>werden nicht als eigene </a:t>
            </a:r>
            <a:r>
              <a:rPr lang="de-DE" sz="1800" dirty="0"/>
              <a:t>Z</a:t>
            </a:r>
            <a:r>
              <a:rPr lang="de-DE" sz="1800" dirty="0" smtClean="0"/>
              <a:t>ielgruppe erkannt</a:t>
            </a:r>
          </a:p>
          <a:p>
            <a:r>
              <a:rPr lang="de-DE" sz="1800" dirty="0" smtClean="0"/>
              <a:t>Finden von </a:t>
            </a:r>
            <a:r>
              <a:rPr lang="de-DE" sz="1800" b="1" dirty="0" smtClean="0"/>
              <a:t>Schulplätzen für über 15-jährige </a:t>
            </a:r>
            <a:r>
              <a:rPr lang="de-DE" sz="1800" b="1" dirty="0" err="1" smtClean="0"/>
              <a:t>umF</a:t>
            </a:r>
            <a:endParaRPr lang="de-DE" sz="1800" b="1" dirty="0" smtClean="0"/>
          </a:p>
          <a:p>
            <a:r>
              <a:rPr lang="de-DE" sz="1800" dirty="0" smtClean="0"/>
              <a:t>Stark </a:t>
            </a:r>
            <a:r>
              <a:rPr lang="de-DE" sz="1800" b="1" dirty="0" smtClean="0"/>
              <a:t>beschränkter Arbeitsmarktzugang für </a:t>
            </a:r>
            <a:r>
              <a:rPr lang="de-DE" sz="1800" b="1" dirty="0" err="1" smtClean="0"/>
              <a:t>umF</a:t>
            </a:r>
            <a:endParaRPr lang="de-DE" sz="1800" b="1" dirty="0"/>
          </a:p>
        </p:txBody>
      </p:sp>
      <p:sp>
        <p:nvSpPr>
          <p:cNvPr id="4" name="Titel 3"/>
          <p:cNvSpPr>
            <a:spLocks noGrp="1"/>
          </p:cNvSpPr>
          <p:nvPr>
            <p:ph type="title"/>
          </p:nvPr>
        </p:nvSpPr>
        <p:spPr/>
        <p:txBody>
          <a:bodyPr/>
          <a:lstStyle/>
          <a:p>
            <a:r>
              <a:rPr lang="de-DE" dirty="0"/>
              <a:t>Ergebnisse – (Aus)Bildung </a:t>
            </a:r>
          </a:p>
        </p:txBody>
      </p:sp>
    </p:spTree>
    <p:extLst>
      <p:ext uri="{BB962C8B-B14F-4D97-AF65-F5344CB8AC3E}">
        <p14:creationId xmlns:p14="http://schemas.microsoft.com/office/powerpoint/2010/main" val="440885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398730"/>
            <a:ext cx="8758666" cy="5663876"/>
          </a:xfrm>
        </p:spPr>
        <p:txBody>
          <a:bodyPr/>
          <a:lstStyle/>
          <a:p>
            <a:pPr marL="0" indent="0">
              <a:buNone/>
            </a:pPr>
            <a:r>
              <a:rPr lang="de-DE" sz="2800" dirty="0" smtClean="0"/>
              <a:t>Wie können wir damit umgehen? – mögliche Lösungsvorschläge:</a:t>
            </a:r>
          </a:p>
          <a:p>
            <a:pPr marL="0" indent="0">
              <a:buNone/>
            </a:pPr>
            <a:endParaRPr lang="de-DE" sz="1800" b="1" dirty="0" smtClean="0"/>
          </a:p>
          <a:p>
            <a:r>
              <a:rPr lang="de-DE" sz="1800" dirty="0" smtClean="0"/>
              <a:t>Verstärkte </a:t>
            </a:r>
            <a:r>
              <a:rPr lang="de-DE" sz="1800" b="1" dirty="0" smtClean="0"/>
              <a:t>Kooperation von KJH mit Schulen</a:t>
            </a:r>
          </a:p>
          <a:p>
            <a:r>
              <a:rPr lang="de-DE" sz="1800" b="1" dirty="0" smtClean="0"/>
              <a:t>Aufklärungsoffensive der KJH in Schulen </a:t>
            </a:r>
            <a:r>
              <a:rPr lang="de-DE" sz="1800" dirty="0" smtClean="0"/>
              <a:t>(Was brauchen fremduntergebrachte Kinder und Jugendliche in der Schule?)</a:t>
            </a:r>
          </a:p>
          <a:p>
            <a:r>
              <a:rPr lang="de-DE" sz="1800" b="1" dirty="0" smtClean="0"/>
              <a:t>Rechtsanspruch auf Hilfen für über 18-Jährige</a:t>
            </a:r>
            <a:r>
              <a:rPr lang="de-DE" sz="1800" dirty="0" smtClean="0"/>
              <a:t> kann Kindern und Jugendlichen bessere Bildungschancen eröffnen</a:t>
            </a:r>
          </a:p>
          <a:p>
            <a:r>
              <a:rPr lang="de-DE" sz="1800" dirty="0" smtClean="0"/>
              <a:t>Öffnung des </a:t>
            </a:r>
            <a:r>
              <a:rPr lang="de-DE" sz="1800" b="1" dirty="0" smtClean="0"/>
              <a:t>Arbeitsmarktes für Asylwerber</a:t>
            </a:r>
          </a:p>
          <a:p>
            <a:r>
              <a:rPr lang="de-DE" sz="1800" dirty="0" smtClean="0"/>
              <a:t>Niederschwellige</a:t>
            </a:r>
            <a:r>
              <a:rPr lang="de-DE" sz="1800" b="1" dirty="0" smtClean="0"/>
              <a:t> Qualifizierungs- </a:t>
            </a:r>
            <a:r>
              <a:rPr lang="de-DE" sz="1800" b="1" dirty="0" smtClean="0"/>
              <a:t>und Tagesstrukturierungsmaßnahmen</a:t>
            </a:r>
            <a:r>
              <a:rPr lang="de-DE" sz="1800" dirty="0" smtClean="0"/>
              <a:t>, die den Einrichtungen angegliedert sind</a:t>
            </a:r>
            <a:endParaRPr lang="de-DE" sz="1800" dirty="0"/>
          </a:p>
        </p:txBody>
      </p:sp>
      <p:sp>
        <p:nvSpPr>
          <p:cNvPr id="4" name="Titel 3"/>
          <p:cNvSpPr>
            <a:spLocks noGrp="1"/>
          </p:cNvSpPr>
          <p:nvPr>
            <p:ph type="title"/>
          </p:nvPr>
        </p:nvSpPr>
        <p:spPr/>
        <p:txBody>
          <a:bodyPr/>
          <a:lstStyle/>
          <a:p>
            <a:r>
              <a:rPr lang="de-DE" dirty="0"/>
              <a:t>Ergebnisse – (Aus)Bildung </a:t>
            </a:r>
          </a:p>
        </p:txBody>
      </p:sp>
    </p:spTree>
    <p:extLst>
      <p:ext uri="{BB962C8B-B14F-4D97-AF65-F5344CB8AC3E}">
        <p14:creationId xmlns:p14="http://schemas.microsoft.com/office/powerpoint/2010/main" val="3519019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2006023"/>
            <a:ext cx="8758666" cy="5370261"/>
          </a:xfrm>
        </p:spPr>
        <p:txBody>
          <a:bodyPr/>
          <a:lstStyle/>
          <a:p>
            <a:pPr marL="0" indent="0">
              <a:buNone/>
            </a:pPr>
            <a:endParaRPr lang="de-DE" dirty="0" smtClean="0"/>
          </a:p>
          <a:p>
            <a:r>
              <a:rPr lang="de-DE" sz="2800" dirty="0" smtClean="0"/>
              <a:t>Digitalisierung in zwei Dimensionen</a:t>
            </a:r>
            <a:endParaRPr lang="de-DE" sz="2800" dirty="0" smtClean="0"/>
          </a:p>
          <a:p>
            <a:r>
              <a:rPr lang="de-DE" sz="2800" dirty="0" smtClean="0"/>
              <a:t>Individualisierung als Risiko</a:t>
            </a:r>
            <a:endParaRPr lang="de-DE" sz="2800" dirty="0" smtClean="0"/>
          </a:p>
          <a:p>
            <a:r>
              <a:rPr lang="de-DE" sz="2800" dirty="0" smtClean="0"/>
              <a:t>Partizipation in pädagogischer Praxis und Planung</a:t>
            </a:r>
          </a:p>
          <a:p>
            <a:r>
              <a:rPr lang="de-DE" sz="2800" dirty="0" smtClean="0"/>
              <a:t>Ökonomisierungsdruck in der Sozialen Arbeit</a:t>
            </a:r>
          </a:p>
          <a:p>
            <a:r>
              <a:rPr lang="de-DE" sz="2800" dirty="0" smtClean="0"/>
              <a:t>Hinwendung zur wirkungsorientierten Praxis </a:t>
            </a:r>
          </a:p>
          <a:p>
            <a:endParaRPr lang="de-DE" dirty="0"/>
          </a:p>
        </p:txBody>
      </p:sp>
      <p:sp>
        <p:nvSpPr>
          <p:cNvPr id="4" name="Titel 3"/>
          <p:cNvSpPr>
            <a:spLocks noGrp="1"/>
          </p:cNvSpPr>
          <p:nvPr>
            <p:ph type="title"/>
          </p:nvPr>
        </p:nvSpPr>
        <p:spPr/>
        <p:txBody>
          <a:bodyPr/>
          <a:lstStyle/>
          <a:p>
            <a:r>
              <a:rPr lang="de-DE" sz="2000" dirty="0" smtClean="0"/>
              <a:t>Weitere relevante Entwicklungen</a:t>
            </a:r>
            <a:endParaRPr lang="de-DE" sz="2000" dirty="0"/>
          </a:p>
        </p:txBody>
      </p:sp>
    </p:spTree>
    <p:extLst>
      <p:ext uri="{BB962C8B-B14F-4D97-AF65-F5344CB8AC3E}">
        <p14:creationId xmlns:p14="http://schemas.microsoft.com/office/powerpoint/2010/main" val="1195400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Ergebnisse </a:t>
            </a:r>
            <a:r>
              <a:rPr lang="de-DE" dirty="0"/>
              <a:t>– weitere Trends</a:t>
            </a:r>
          </a:p>
        </p:txBody>
      </p:sp>
      <p:pic>
        <p:nvPicPr>
          <p:cNvPr id="5" name="Grafik 4"/>
          <p:cNvPicPr/>
          <p:nvPr/>
        </p:nvPicPr>
        <p:blipFill>
          <a:blip r:embed="rId3">
            <a:extLst>
              <a:ext uri="{28A0092B-C50C-407E-A947-70E740481C1C}">
                <a14:useLocalDpi xmlns:a14="http://schemas.microsoft.com/office/drawing/2010/main" val="0"/>
              </a:ext>
            </a:extLst>
          </a:blip>
          <a:srcRect/>
          <a:stretch>
            <a:fillRect/>
          </a:stretch>
        </p:blipFill>
        <p:spPr bwMode="auto">
          <a:xfrm>
            <a:off x="209725" y="1006680"/>
            <a:ext cx="8709685" cy="5058560"/>
          </a:xfrm>
          <a:prstGeom prst="rect">
            <a:avLst/>
          </a:prstGeom>
          <a:noFill/>
        </p:spPr>
      </p:pic>
    </p:spTree>
    <p:extLst>
      <p:ext uri="{BB962C8B-B14F-4D97-AF65-F5344CB8AC3E}">
        <p14:creationId xmlns:p14="http://schemas.microsoft.com/office/powerpoint/2010/main" val="3108070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217808"/>
            <a:ext cx="8758666" cy="2424418"/>
          </a:xfrm>
        </p:spPr>
        <p:txBody>
          <a:bodyPr>
            <a:normAutofit fontScale="92500" lnSpcReduction="20000"/>
          </a:bodyPr>
          <a:lstStyle/>
          <a:p>
            <a:pPr marL="0" indent="0">
              <a:buNone/>
            </a:pPr>
            <a:r>
              <a:rPr lang="de-DE" sz="2800" dirty="0" smtClean="0"/>
              <a:t>Weitere Herausforderungen:</a:t>
            </a:r>
          </a:p>
          <a:p>
            <a:r>
              <a:rPr lang="de-DE" sz="1900" b="1" dirty="0" smtClean="0"/>
              <a:t>Medienkompetenz</a:t>
            </a:r>
            <a:r>
              <a:rPr lang="de-DE" sz="1900" dirty="0" smtClean="0"/>
              <a:t> von Kindern, Jugendlichen und Fachkräften</a:t>
            </a:r>
          </a:p>
          <a:p>
            <a:r>
              <a:rPr lang="de-DE" sz="1900" b="1" dirty="0" smtClean="0"/>
              <a:t>Evidenzbasierte</a:t>
            </a:r>
            <a:r>
              <a:rPr lang="de-DE" sz="1900" dirty="0" smtClean="0"/>
              <a:t> Kinder- und Jugendhilfe</a:t>
            </a:r>
          </a:p>
          <a:p>
            <a:r>
              <a:rPr lang="de-DE" sz="1900" dirty="0" smtClean="0"/>
              <a:t>Die Kinder- und Jugendhilfe als </a:t>
            </a:r>
            <a:r>
              <a:rPr lang="de-DE" sz="1900" b="1" dirty="0" smtClean="0"/>
              <a:t>passiver gesellschaftlicher Player</a:t>
            </a:r>
          </a:p>
          <a:p>
            <a:r>
              <a:rPr lang="de-DE" sz="1900" b="1" dirty="0" smtClean="0"/>
              <a:t>Struktur und Organisation </a:t>
            </a:r>
            <a:r>
              <a:rPr lang="de-DE" sz="1900" dirty="0" smtClean="0"/>
              <a:t>der Kinder- und Jugendhilfe</a:t>
            </a:r>
          </a:p>
          <a:p>
            <a:r>
              <a:rPr lang="de-DE" sz="1900" b="1" dirty="0" smtClean="0"/>
              <a:t>Föderalismus</a:t>
            </a:r>
          </a:p>
          <a:p>
            <a:pPr marL="0" indent="0">
              <a:buNone/>
            </a:pPr>
            <a:endParaRPr lang="de-DE" sz="1600" dirty="0"/>
          </a:p>
        </p:txBody>
      </p:sp>
      <p:sp>
        <p:nvSpPr>
          <p:cNvPr id="4" name="Titel 3"/>
          <p:cNvSpPr>
            <a:spLocks noGrp="1"/>
          </p:cNvSpPr>
          <p:nvPr>
            <p:ph type="title"/>
          </p:nvPr>
        </p:nvSpPr>
        <p:spPr/>
        <p:txBody>
          <a:bodyPr/>
          <a:lstStyle/>
          <a:p>
            <a:r>
              <a:rPr lang="de-DE" dirty="0" smtClean="0"/>
              <a:t>Ergebnisse – weitere </a:t>
            </a:r>
            <a:r>
              <a:rPr lang="de-DE" dirty="0"/>
              <a:t>T</a:t>
            </a:r>
            <a:r>
              <a:rPr lang="de-DE" dirty="0" smtClean="0"/>
              <a:t>rends</a:t>
            </a:r>
            <a:endParaRPr lang="de-DE" dirty="0"/>
          </a:p>
        </p:txBody>
      </p:sp>
      <p:sp>
        <p:nvSpPr>
          <p:cNvPr id="5" name="Inhaltsplatzhalter 1"/>
          <p:cNvSpPr>
            <a:spLocks noGrp="1"/>
          </p:cNvSpPr>
          <p:nvPr>
            <p:ph sz="half" idx="2"/>
          </p:nvPr>
        </p:nvSpPr>
        <p:spPr>
          <a:xfrm>
            <a:off x="160744" y="3708719"/>
            <a:ext cx="8758666" cy="2598628"/>
          </a:xfrm>
        </p:spPr>
        <p:txBody>
          <a:bodyPr>
            <a:normAutofit/>
          </a:bodyPr>
          <a:lstStyle/>
          <a:p>
            <a:pPr marL="0" indent="0">
              <a:buNone/>
            </a:pPr>
            <a:r>
              <a:rPr lang="de-DE" sz="2800" dirty="0" smtClean="0"/>
              <a:t>Wie können/sollen wir damit umgehen?</a:t>
            </a:r>
          </a:p>
          <a:p>
            <a:r>
              <a:rPr lang="de-DE" sz="1800" dirty="0" smtClean="0"/>
              <a:t>Fortbildungen zur </a:t>
            </a:r>
            <a:r>
              <a:rPr lang="de-DE" sz="1800" b="1" dirty="0" smtClean="0"/>
              <a:t>Erhöhung der Medienkompetenz </a:t>
            </a:r>
            <a:r>
              <a:rPr lang="de-DE" sz="1800" dirty="0" smtClean="0"/>
              <a:t>von Fachkräften</a:t>
            </a:r>
          </a:p>
          <a:p>
            <a:r>
              <a:rPr lang="de-DE" sz="1800" b="1" dirty="0" smtClean="0"/>
              <a:t>Onlinepräsenz der Kinder- und Jugendhilfe</a:t>
            </a:r>
            <a:r>
              <a:rPr lang="de-DE" sz="1800" dirty="0" smtClean="0"/>
              <a:t> (E-Consulting, E-Partizipation)</a:t>
            </a:r>
          </a:p>
          <a:p>
            <a:r>
              <a:rPr lang="de-DE" sz="1800" dirty="0" smtClean="0"/>
              <a:t>Mehr </a:t>
            </a:r>
            <a:r>
              <a:rPr lang="de-DE" sz="1800" b="1" dirty="0" smtClean="0"/>
              <a:t>Öffentlichkeitsarbeit der KJH</a:t>
            </a:r>
          </a:p>
          <a:p>
            <a:r>
              <a:rPr lang="de-DE" sz="1800" b="1" dirty="0" smtClean="0"/>
              <a:t>Politische Positionierung </a:t>
            </a:r>
            <a:r>
              <a:rPr lang="de-DE" sz="1800" dirty="0" smtClean="0"/>
              <a:t>der KJH in gesellschaftlichen und sozialen Fragestellungen</a:t>
            </a:r>
            <a:endParaRPr lang="de-DE" sz="1800" dirty="0"/>
          </a:p>
        </p:txBody>
      </p:sp>
    </p:spTree>
    <p:extLst>
      <p:ext uri="{BB962C8B-B14F-4D97-AF65-F5344CB8AC3E}">
        <p14:creationId xmlns:p14="http://schemas.microsoft.com/office/powerpoint/2010/main" val="4027592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347239"/>
            <a:ext cx="8758666" cy="5621931"/>
          </a:xfrm>
        </p:spPr>
        <p:txBody>
          <a:bodyPr>
            <a:normAutofit/>
          </a:bodyPr>
          <a:lstStyle/>
          <a:p>
            <a:pPr marL="0" indent="0">
              <a:buNone/>
            </a:pPr>
            <a:r>
              <a:rPr lang="de-DE" sz="2800" dirty="0" smtClean="0"/>
              <a:t>Auf gesellschaftlicher und politischer Ebene:</a:t>
            </a:r>
          </a:p>
          <a:p>
            <a:endParaRPr lang="de-DE" sz="1800" dirty="0"/>
          </a:p>
          <a:p>
            <a:r>
              <a:rPr lang="de-DE" sz="1800" b="1" dirty="0" smtClean="0"/>
              <a:t>Positionierung und Kommunikation </a:t>
            </a:r>
            <a:r>
              <a:rPr lang="de-DE" sz="1800" dirty="0" smtClean="0"/>
              <a:t>der Kinder- und Jugendhilfe wird als wichtig erachtet (Bewusstseinsbildung, politische Positionierung)</a:t>
            </a:r>
          </a:p>
          <a:p>
            <a:r>
              <a:rPr lang="de-DE" sz="1800" dirty="0" smtClean="0"/>
              <a:t>Steht auch in </a:t>
            </a:r>
            <a:r>
              <a:rPr lang="de-DE" sz="1800" dirty="0"/>
              <a:t>Z</a:t>
            </a:r>
            <a:r>
              <a:rPr lang="de-DE" sz="1800" dirty="0" smtClean="0"/>
              <a:t>usammenhang mit </a:t>
            </a:r>
            <a:r>
              <a:rPr lang="de-DE" sz="1800" b="1" dirty="0" smtClean="0"/>
              <a:t>Kooperation und Vernetzung zu anderen Systemen</a:t>
            </a:r>
            <a:r>
              <a:rPr lang="de-DE" sz="1800" dirty="0" smtClean="0"/>
              <a:t>, hier vor allem dem Schulsystem</a:t>
            </a:r>
          </a:p>
          <a:p>
            <a:r>
              <a:rPr lang="de-DE" sz="1800" dirty="0" smtClean="0"/>
              <a:t>Noch wenig vorhandene </a:t>
            </a:r>
            <a:r>
              <a:rPr lang="de-DE" sz="1800" b="1" dirty="0" smtClean="0"/>
              <a:t>Auseinandersetzung mit Wirkungsorientierung und Ökonomisierungsdruck</a:t>
            </a:r>
          </a:p>
          <a:p>
            <a:r>
              <a:rPr lang="de-DE" sz="1800" dirty="0" smtClean="0"/>
              <a:t>Offene „Baustellen“ im Kontext von </a:t>
            </a:r>
            <a:r>
              <a:rPr lang="de-DE" sz="1800" b="1" dirty="0" smtClean="0"/>
              <a:t>Digitalisierung</a:t>
            </a:r>
          </a:p>
          <a:p>
            <a:pPr lvl="1"/>
            <a:r>
              <a:rPr lang="de-DE" sz="1600" dirty="0"/>
              <a:t>g</a:t>
            </a:r>
            <a:r>
              <a:rPr lang="de-DE" sz="1600" dirty="0" smtClean="0"/>
              <a:t>eeignete </a:t>
            </a:r>
            <a:r>
              <a:rPr lang="de-DE" sz="1600" b="1" dirty="0" smtClean="0"/>
              <a:t>Kommunikationskanäle</a:t>
            </a:r>
            <a:r>
              <a:rPr lang="de-DE" sz="1600" dirty="0" smtClean="0"/>
              <a:t> für Kinder und Jugendliche</a:t>
            </a:r>
          </a:p>
          <a:p>
            <a:pPr lvl="1"/>
            <a:r>
              <a:rPr lang="de-DE" sz="1600" dirty="0" smtClean="0"/>
              <a:t>Elektronische </a:t>
            </a:r>
            <a:r>
              <a:rPr lang="de-DE" sz="1600" b="1" dirty="0" smtClean="0"/>
              <a:t>Dokumentationssysteme</a:t>
            </a:r>
            <a:r>
              <a:rPr lang="de-DE" sz="1600" dirty="0" smtClean="0"/>
              <a:t> (E-Hilfeplanung)</a:t>
            </a:r>
          </a:p>
          <a:p>
            <a:pPr lvl="1"/>
            <a:r>
              <a:rPr lang="de-DE" sz="1600" b="1" dirty="0" smtClean="0"/>
              <a:t>Medienkompetenz von Fachkräften</a:t>
            </a:r>
            <a:r>
              <a:rPr lang="de-DE" sz="1600" dirty="0" smtClean="0"/>
              <a:t>, Kindern und Jugendlichen</a:t>
            </a:r>
          </a:p>
          <a:p>
            <a:endParaRPr lang="de-DE" sz="2000" dirty="0" smtClean="0"/>
          </a:p>
          <a:p>
            <a:endParaRPr lang="de-DE" sz="2000" dirty="0"/>
          </a:p>
        </p:txBody>
      </p:sp>
      <p:sp>
        <p:nvSpPr>
          <p:cNvPr id="4" name="Titel 3"/>
          <p:cNvSpPr>
            <a:spLocks noGrp="1"/>
          </p:cNvSpPr>
          <p:nvPr>
            <p:ph type="title"/>
          </p:nvPr>
        </p:nvSpPr>
        <p:spPr/>
        <p:txBody>
          <a:bodyPr/>
          <a:lstStyle/>
          <a:p>
            <a:r>
              <a:rPr lang="de-DE" dirty="0" smtClean="0"/>
              <a:t>Resümee</a:t>
            </a:r>
            <a:endParaRPr lang="de-DE" dirty="0"/>
          </a:p>
        </p:txBody>
      </p:sp>
    </p:spTree>
    <p:extLst>
      <p:ext uri="{BB962C8B-B14F-4D97-AF65-F5344CB8AC3E}">
        <p14:creationId xmlns:p14="http://schemas.microsoft.com/office/powerpoint/2010/main" val="212837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954878"/>
            <a:ext cx="8758666" cy="5269754"/>
          </a:xfrm>
        </p:spPr>
        <p:txBody>
          <a:bodyPr/>
          <a:lstStyle/>
          <a:p>
            <a:pPr marL="0" indent="0">
              <a:buNone/>
            </a:pPr>
            <a:r>
              <a:rPr lang="de-DE" sz="2800" dirty="0"/>
              <a:t>Auf der Ebene der Einrichtungen und Träger</a:t>
            </a:r>
            <a:r>
              <a:rPr lang="de-DE" sz="2800" dirty="0" smtClean="0"/>
              <a:t>:</a:t>
            </a:r>
          </a:p>
          <a:p>
            <a:r>
              <a:rPr lang="de-DE" dirty="0" smtClean="0"/>
              <a:t>Zusammenarbeit mit dem Herkunftssystem</a:t>
            </a:r>
          </a:p>
          <a:p>
            <a:pPr lvl="1"/>
            <a:r>
              <a:rPr lang="de-DE" sz="1800" dirty="0" smtClean="0"/>
              <a:t>Fehlende Ressourcen zur Umsetzung von Konzepten</a:t>
            </a:r>
            <a:endParaRPr lang="de-DE" sz="1800" dirty="0"/>
          </a:p>
          <a:p>
            <a:r>
              <a:rPr lang="de-DE" dirty="0"/>
              <a:t>Flexibilisierung und Individualisierung</a:t>
            </a:r>
          </a:p>
          <a:p>
            <a:pPr lvl="1"/>
            <a:r>
              <a:rPr lang="de-DE" sz="1800" dirty="0"/>
              <a:t>Individualisierung von </a:t>
            </a:r>
            <a:r>
              <a:rPr lang="de-DE" sz="1800" dirty="0" smtClean="0"/>
              <a:t>Problemlagen </a:t>
            </a:r>
            <a:r>
              <a:rPr lang="de-DE" sz="1800" dirty="0"/>
              <a:t>und Flexiblen </a:t>
            </a:r>
            <a:r>
              <a:rPr lang="de-DE" sz="1800" dirty="0" smtClean="0"/>
              <a:t>Hilfen</a:t>
            </a:r>
          </a:p>
          <a:p>
            <a:pPr lvl="1"/>
            <a:r>
              <a:rPr lang="de-DE" sz="1800" dirty="0" smtClean="0"/>
              <a:t>Sozialraumorientierung und Gemeinwesenarbeit als </a:t>
            </a:r>
            <a:r>
              <a:rPr lang="de-DE" sz="1800" dirty="0" smtClean="0"/>
              <a:t>Ergänzung</a:t>
            </a:r>
            <a:endParaRPr lang="de-DE" sz="1800" dirty="0" smtClean="0"/>
          </a:p>
          <a:p>
            <a:pPr lvl="1"/>
            <a:r>
              <a:rPr lang="de-DE" sz="1800" dirty="0" smtClean="0"/>
              <a:t>Verstärkte Prävention durch die KJH</a:t>
            </a:r>
            <a:endParaRPr lang="de-DE" sz="1800" dirty="0"/>
          </a:p>
          <a:p>
            <a:r>
              <a:rPr lang="de-DE" dirty="0"/>
              <a:t>Betreuung von unbegleiteten Minderjährigen mit </a:t>
            </a:r>
            <a:r>
              <a:rPr lang="de-DE" dirty="0" smtClean="0"/>
              <a:t>Fluchtgeschichte</a:t>
            </a:r>
          </a:p>
          <a:p>
            <a:pPr lvl="1"/>
            <a:r>
              <a:rPr lang="de-DE" sz="1800" dirty="0" smtClean="0"/>
              <a:t>Strukturelle Ungleichheit durch niedrige </a:t>
            </a:r>
            <a:r>
              <a:rPr lang="de-DE" sz="1800" dirty="0" err="1" smtClean="0"/>
              <a:t>Tagsätze</a:t>
            </a:r>
            <a:endParaRPr lang="de-DE" sz="1800" dirty="0" smtClean="0"/>
          </a:p>
          <a:p>
            <a:pPr lvl="1"/>
            <a:r>
              <a:rPr lang="de-DE" sz="1800" dirty="0" smtClean="0"/>
              <a:t>Beschulungs- und Ausbildungssituation</a:t>
            </a:r>
          </a:p>
          <a:p>
            <a:pPr lvl="1"/>
            <a:r>
              <a:rPr lang="de-DE" sz="1800" dirty="0" smtClean="0"/>
              <a:t>Transnationale und dislozierte Familiensysteme</a:t>
            </a:r>
            <a:endParaRPr lang="de-DE" sz="1800" dirty="0" smtClean="0"/>
          </a:p>
          <a:p>
            <a:pPr lvl="1"/>
            <a:r>
              <a:rPr lang="de-DE" sz="1800" dirty="0" smtClean="0"/>
              <a:t>Interkulturelle Herausforderungen</a:t>
            </a:r>
            <a:endParaRPr lang="de-DE" sz="1800" dirty="0"/>
          </a:p>
          <a:p>
            <a:endParaRPr lang="de-DE" dirty="0"/>
          </a:p>
        </p:txBody>
      </p:sp>
      <p:sp>
        <p:nvSpPr>
          <p:cNvPr id="4" name="Titel 3"/>
          <p:cNvSpPr>
            <a:spLocks noGrp="1"/>
          </p:cNvSpPr>
          <p:nvPr>
            <p:ph type="title"/>
          </p:nvPr>
        </p:nvSpPr>
        <p:spPr/>
        <p:txBody>
          <a:bodyPr/>
          <a:lstStyle/>
          <a:p>
            <a:r>
              <a:rPr lang="de-DE" dirty="0"/>
              <a:t>Resümee</a:t>
            </a:r>
          </a:p>
        </p:txBody>
      </p:sp>
    </p:spTree>
    <p:extLst>
      <p:ext uri="{BB962C8B-B14F-4D97-AF65-F5344CB8AC3E}">
        <p14:creationId xmlns:p14="http://schemas.microsoft.com/office/powerpoint/2010/main" val="1539896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Ausgangslage</a:t>
            </a:r>
            <a:endParaRPr lang="de-DE" dirty="0"/>
          </a:p>
        </p:txBody>
      </p:sp>
      <p:sp>
        <p:nvSpPr>
          <p:cNvPr id="5" name="Textfeld 4"/>
          <p:cNvSpPr txBox="1"/>
          <p:nvPr/>
        </p:nvSpPr>
        <p:spPr>
          <a:xfrm>
            <a:off x="201336" y="1031846"/>
            <a:ext cx="8718074" cy="5170646"/>
          </a:xfrm>
          <a:prstGeom prst="rect">
            <a:avLst/>
          </a:prstGeom>
          <a:noFill/>
        </p:spPr>
        <p:txBody>
          <a:bodyPr wrap="square" rtlCol="0">
            <a:spAutoFit/>
          </a:bodyPr>
          <a:lstStyle/>
          <a:p>
            <a:r>
              <a:rPr lang="de-DE" sz="2800" dirty="0" smtClean="0"/>
              <a:t>Warum dieses breite Thema? </a:t>
            </a:r>
          </a:p>
          <a:p>
            <a:endParaRPr lang="de-DE" dirty="0"/>
          </a:p>
          <a:p>
            <a:pPr marL="285750" indent="-285750">
              <a:buClr>
                <a:srgbClr val="EC7404"/>
              </a:buClr>
              <a:buFont typeface="Wingdings" panose="05000000000000000000" pitchFamily="2" charset="2"/>
              <a:buChar char="§"/>
            </a:pPr>
            <a:r>
              <a:rPr lang="de-DE" dirty="0" smtClean="0"/>
              <a:t>Bestandaufnahme von für die Kinder- und Jugendhilfe relevanten Entwicklungen</a:t>
            </a:r>
          </a:p>
          <a:p>
            <a:pPr marL="285750" indent="-285750">
              <a:buClr>
                <a:srgbClr val="EC7404"/>
              </a:buClr>
              <a:buFont typeface="Wingdings" panose="05000000000000000000" pitchFamily="2" charset="2"/>
              <a:buChar char="§"/>
            </a:pPr>
            <a:r>
              <a:rPr lang="de-DE" dirty="0" smtClean="0"/>
              <a:t>„Weiten des Blicks“ für relevante gesellschaftliche Entwicklungen</a:t>
            </a:r>
          </a:p>
          <a:p>
            <a:pPr marL="285750" indent="-285750">
              <a:buClr>
                <a:srgbClr val="EC7404"/>
              </a:buClr>
              <a:buFont typeface="Wingdings" panose="05000000000000000000" pitchFamily="2" charset="2"/>
              <a:buChar char="§"/>
            </a:pPr>
            <a:r>
              <a:rPr lang="de-DE" dirty="0" smtClean="0"/>
              <a:t>Ermöglichen von „out </a:t>
            </a:r>
            <a:r>
              <a:rPr lang="de-DE" dirty="0" err="1" smtClean="0"/>
              <a:t>of</a:t>
            </a:r>
            <a:r>
              <a:rPr lang="de-DE" dirty="0" smtClean="0"/>
              <a:t> </a:t>
            </a:r>
            <a:r>
              <a:rPr lang="de-DE" dirty="0" err="1" smtClean="0"/>
              <a:t>the</a:t>
            </a:r>
            <a:r>
              <a:rPr lang="de-DE" dirty="0" smtClean="0"/>
              <a:t> box“ - Denken</a:t>
            </a:r>
            <a:endParaRPr lang="de-DE" dirty="0"/>
          </a:p>
          <a:p>
            <a:pPr marL="285750" indent="-285750">
              <a:buFont typeface="Arial" panose="020B0604020202020204" pitchFamily="34" charset="0"/>
              <a:buChar char="•"/>
            </a:pPr>
            <a:endParaRPr lang="de-DE" dirty="0" smtClean="0"/>
          </a:p>
          <a:p>
            <a:pPr marL="285750" indent="-285750">
              <a:buClr>
                <a:srgbClr val="EC7404"/>
              </a:buClr>
              <a:buFont typeface="Wingdings" panose="05000000000000000000" pitchFamily="2" charset="2"/>
              <a:buChar char="§"/>
            </a:pPr>
            <a:r>
              <a:rPr lang="de-DE" dirty="0" smtClean="0"/>
              <a:t>In gewisser Weise Rückkehr zu den Wurzeln von </a:t>
            </a:r>
            <a:r>
              <a:rPr lang="de-DE" dirty="0" err="1" smtClean="0"/>
              <a:t>JuQuest</a:t>
            </a:r>
            <a:r>
              <a:rPr lang="de-DE" dirty="0" smtClean="0"/>
              <a:t>:</a:t>
            </a:r>
          </a:p>
          <a:p>
            <a:pPr>
              <a:buClr>
                <a:srgbClr val="EC7404"/>
              </a:buClr>
            </a:pPr>
            <a:r>
              <a:rPr lang="de-DE" dirty="0" smtClean="0"/>
              <a:t>	</a:t>
            </a:r>
            <a:r>
              <a:rPr lang="de-DE" sz="1600" dirty="0" smtClean="0"/>
              <a:t>Erste </a:t>
            </a:r>
            <a:r>
              <a:rPr lang="de-DE" sz="1600" dirty="0" err="1" smtClean="0"/>
              <a:t>JuQuest</a:t>
            </a:r>
            <a:r>
              <a:rPr lang="de-DE" sz="1600" dirty="0" smtClean="0"/>
              <a:t>-Befragung 2002: gesellschaftliche und sozialpolitische Trends</a:t>
            </a:r>
          </a:p>
          <a:p>
            <a:pPr lvl="1">
              <a:buClr>
                <a:srgbClr val="EC7404"/>
              </a:buClr>
            </a:pPr>
            <a:r>
              <a:rPr lang="de-DE" sz="1600" dirty="0" smtClean="0"/>
              <a:t>Entwicklungen bei Angeboten und Aufgaben der Jugendwohlfahrt</a:t>
            </a:r>
          </a:p>
          <a:p>
            <a:pPr lvl="1">
              <a:buClr>
                <a:srgbClr val="EC7404"/>
              </a:buClr>
            </a:pPr>
            <a:endParaRPr lang="de-DE" sz="1600" b="1" dirty="0"/>
          </a:p>
          <a:p>
            <a:pPr lvl="1" algn="ctr">
              <a:buClr>
                <a:srgbClr val="EC7404"/>
              </a:buClr>
            </a:pPr>
            <a:r>
              <a:rPr lang="de-DE" b="1" dirty="0" smtClean="0"/>
              <a:t>Dieses Mal thematische Eingrenzung auf drei </a:t>
            </a:r>
            <a:r>
              <a:rPr lang="de-DE" b="1" dirty="0" smtClean="0"/>
              <a:t>Dimensionen </a:t>
            </a:r>
            <a:r>
              <a:rPr lang="de-DE" b="1" dirty="0" smtClean="0"/>
              <a:t>und die Frage nach dem </a:t>
            </a:r>
            <a:r>
              <a:rPr lang="de-DE" b="1" i="1" dirty="0" smtClean="0"/>
              <a:t>Umgang der Kinder- und Jugendhilfe </a:t>
            </a:r>
            <a:r>
              <a:rPr lang="de-DE" b="1" dirty="0" smtClean="0"/>
              <a:t>damit</a:t>
            </a:r>
          </a:p>
          <a:p>
            <a:pPr marL="285750" indent="-285750">
              <a:buClr>
                <a:srgbClr val="EC7404"/>
              </a:buClr>
              <a:buFont typeface="Wingdings" panose="05000000000000000000" pitchFamily="2" charset="2"/>
              <a:buChar char="§"/>
            </a:pPr>
            <a:endParaRPr lang="de-DE" dirty="0"/>
          </a:p>
          <a:p>
            <a:pPr marL="285750" indent="-285750">
              <a:buClr>
                <a:srgbClr val="EC7404"/>
              </a:buClr>
              <a:buFont typeface="Wingdings" panose="05000000000000000000" pitchFamily="2" charset="2"/>
              <a:buChar char="§"/>
            </a:pPr>
            <a:r>
              <a:rPr lang="de-DE" dirty="0" smtClean="0"/>
              <a:t>Entwicklungen </a:t>
            </a:r>
            <a:r>
              <a:rPr lang="de-DE" dirty="0"/>
              <a:t>im Bereich </a:t>
            </a:r>
            <a:r>
              <a:rPr lang="de-DE" dirty="0" smtClean="0"/>
              <a:t>Familie</a:t>
            </a:r>
          </a:p>
          <a:p>
            <a:pPr marL="285750" indent="-285750">
              <a:buClr>
                <a:srgbClr val="EC7404"/>
              </a:buClr>
              <a:buFont typeface="Wingdings" panose="05000000000000000000" pitchFamily="2" charset="2"/>
              <a:buChar char="§"/>
            </a:pPr>
            <a:r>
              <a:rPr lang="de-DE" dirty="0" smtClean="0"/>
              <a:t>Ausbildung, Bildung und </a:t>
            </a:r>
            <a:r>
              <a:rPr lang="de-DE" dirty="0" smtClean="0"/>
              <a:t>Beruf</a:t>
            </a:r>
          </a:p>
          <a:p>
            <a:pPr>
              <a:buClr>
                <a:srgbClr val="EC7404"/>
              </a:buClr>
            </a:pPr>
            <a:endParaRPr lang="de-DE" dirty="0" smtClean="0"/>
          </a:p>
          <a:p>
            <a:pPr marL="285750" indent="-285750">
              <a:buClr>
                <a:srgbClr val="EC7404"/>
              </a:buClr>
              <a:buFont typeface="Wingdings" panose="05000000000000000000" pitchFamily="2" charset="2"/>
              <a:buChar char="§"/>
            </a:pPr>
            <a:r>
              <a:rPr lang="de-DE" dirty="0" smtClean="0"/>
              <a:t>Weitere </a:t>
            </a:r>
            <a:r>
              <a:rPr lang="de-DE" dirty="0"/>
              <a:t>Trends, wie z. B. Digitalisierung, Ökonomisierung, Partizipation</a:t>
            </a:r>
          </a:p>
          <a:p>
            <a:pPr marL="285750" indent="-285750">
              <a:buClr>
                <a:srgbClr val="EC7404"/>
              </a:buClr>
              <a:buFont typeface="Wingdings" panose="05000000000000000000" pitchFamily="2" charset="2"/>
              <a:buChar char="§"/>
            </a:pPr>
            <a:endParaRPr lang="de-DE" dirty="0" smtClean="0"/>
          </a:p>
        </p:txBody>
      </p:sp>
    </p:spTree>
    <p:extLst>
      <p:ext uri="{BB962C8B-B14F-4D97-AF65-F5344CB8AC3E}">
        <p14:creationId xmlns:p14="http://schemas.microsoft.com/office/powerpoint/2010/main" val="1516390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856550"/>
            <a:ext cx="8758666" cy="5546430"/>
          </a:xfrm>
        </p:spPr>
        <p:txBody>
          <a:bodyPr/>
          <a:lstStyle/>
          <a:p>
            <a:pPr marL="0" indent="0" algn="ctr">
              <a:buNone/>
            </a:pPr>
            <a:endParaRPr lang="de-DE" sz="3600" dirty="0" smtClean="0"/>
          </a:p>
          <a:p>
            <a:pPr marL="0" indent="0" algn="ctr">
              <a:buNone/>
            </a:pPr>
            <a:r>
              <a:rPr lang="de-DE" sz="3600" dirty="0" smtClean="0"/>
              <a:t>Danke für Ihre Aufmerksamkeit!</a:t>
            </a:r>
          </a:p>
          <a:p>
            <a:pPr marL="0" indent="0" algn="ctr">
              <a:buNone/>
            </a:pPr>
            <a:r>
              <a:rPr lang="de-DE" sz="2000" dirty="0" smtClean="0"/>
              <a:t>thomas.buchner@sos-kinderdorf.at</a:t>
            </a:r>
            <a:endParaRPr lang="de-DE" sz="20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570" y="3774905"/>
            <a:ext cx="3419856" cy="1783080"/>
          </a:xfrm>
          <a:prstGeom prst="rect">
            <a:avLst/>
          </a:prstGeom>
        </p:spPr>
      </p:pic>
    </p:spTree>
    <p:extLst>
      <p:ext uri="{BB962C8B-B14F-4D97-AF65-F5344CB8AC3E}">
        <p14:creationId xmlns:p14="http://schemas.microsoft.com/office/powerpoint/2010/main" val="134694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Megatrends</a:t>
            </a:r>
            <a:endParaRPr lang="de-DE" dirty="0"/>
          </a:p>
        </p:txBody>
      </p:sp>
      <p:pic>
        <p:nvPicPr>
          <p:cNvPr id="1026" name="Picture 2" descr="https://www.zukunftsinstitut.de/fileadmin/user_upload/Megatrend_Doku/Megatrend_Map_480x3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88" y="787097"/>
            <a:ext cx="8375561" cy="593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194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768962"/>
            <a:ext cx="8758666" cy="4362275"/>
          </a:xfrm>
        </p:spPr>
        <p:txBody>
          <a:bodyPr>
            <a:normAutofit/>
          </a:bodyPr>
          <a:lstStyle/>
          <a:p>
            <a:r>
              <a:rPr lang="de-DE" sz="2800" dirty="0" smtClean="0"/>
              <a:t>Welche gesellschaftlichen Entwicklungen und Trends sind für die Kinder- und Jugendhilfe relevant?</a:t>
            </a:r>
          </a:p>
          <a:p>
            <a:r>
              <a:rPr lang="de-DE" sz="2800" dirty="0" smtClean="0"/>
              <a:t>Wo gelingt es der Kinder- und Jugendhilfe, adäquat auf </a:t>
            </a:r>
            <a:r>
              <a:rPr lang="de-DE" sz="2800" dirty="0" smtClean="0"/>
              <a:t>Entwicklungen </a:t>
            </a:r>
            <a:r>
              <a:rPr lang="de-DE" sz="2800" dirty="0" smtClean="0"/>
              <a:t>zu reagieren?</a:t>
            </a:r>
          </a:p>
          <a:p>
            <a:r>
              <a:rPr lang="de-DE" sz="2800" dirty="0" smtClean="0"/>
              <a:t>Wo gelingt dies nicht?</a:t>
            </a:r>
          </a:p>
          <a:p>
            <a:r>
              <a:rPr lang="de-DE" sz="2800" dirty="0" smtClean="0"/>
              <a:t>Welche Ideen und Lösungsvorschläge haben die </a:t>
            </a:r>
            <a:r>
              <a:rPr lang="de-DE" sz="2800" dirty="0" err="1" smtClean="0"/>
              <a:t>ExpertInnen</a:t>
            </a:r>
            <a:r>
              <a:rPr lang="de-DE" sz="2800" dirty="0" smtClean="0"/>
              <a:t>?</a:t>
            </a:r>
            <a:endParaRPr lang="de-DE" sz="2800" dirty="0"/>
          </a:p>
        </p:txBody>
      </p:sp>
      <p:sp>
        <p:nvSpPr>
          <p:cNvPr id="4" name="Titel 3"/>
          <p:cNvSpPr>
            <a:spLocks noGrp="1"/>
          </p:cNvSpPr>
          <p:nvPr>
            <p:ph type="title"/>
          </p:nvPr>
        </p:nvSpPr>
        <p:spPr/>
        <p:txBody>
          <a:bodyPr/>
          <a:lstStyle/>
          <a:p>
            <a:r>
              <a:rPr lang="de-DE" dirty="0" smtClean="0"/>
              <a:t>Grundlegende Fragestellungen</a:t>
            </a:r>
            <a:endParaRPr lang="de-DE" dirty="0"/>
          </a:p>
        </p:txBody>
      </p:sp>
    </p:spTree>
    <p:extLst>
      <p:ext uri="{BB962C8B-B14F-4D97-AF65-F5344CB8AC3E}">
        <p14:creationId xmlns:p14="http://schemas.microsoft.com/office/powerpoint/2010/main" val="4123640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Methodik</a:t>
            </a:r>
            <a:endParaRPr lang="de-DE" dirty="0"/>
          </a:p>
        </p:txBody>
      </p:sp>
      <p:sp>
        <p:nvSpPr>
          <p:cNvPr id="4" name="Textfeld 3"/>
          <p:cNvSpPr txBox="1"/>
          <p:nvPr/>
        </p:nvSpPr>
        <p:spPr>
          <a:xfrm>
            <a:off x="209725" y="1233182"/>
            <a:ext cx="8709685" cy="5909310"/>
          </a:xfrm>
          <a:prstGeom prst="rect">
            <a:avLst/>
          </a:prstGeom>
          <a:noFill/>
        </p:spPr>
        <p:txBody>
          <a:bodyPr wrap="square" rtlCol="0">
            <a:spAutoFit/>
          </a:bodyPr>
          <a:lstStyle/>
          <a:p>
            <a:r>
              <a:rPr lang="de-DE" dirty="0" smtClean="0"/>
              <a:t>Befragung mittels Online-Tool </a:t>
            </a:r>
            <a:r>
              <a:rPr lang="de-DE" i="1" dirty="0" smtClean="0"/>
              <a:t>soscisurvey.de </a:t>
            </a:r>
            <a:r>
              <a:rPr lang="de-DE" dirty="0" smtClean="0"/>
              <a:t>im Herbst 2017</a:t>
            </a:r>
            <a:endParaRPr lang="de-DE" dirty="0" smtClean="0"/>
          </a:p>
          <a:p>
            <a:endParaRPr lang="de-DE" i="1" dirty="0"/>
          </a:p>
          <a:p>
            <a:r>
              <a:rPr lang="de-DE" dirty="0" err="1" smtClean="0"/>
              <a:t>ExpertInnenpool</a:t>
            </a:r>
            <a:r>
              <a:rPr lang="de-DE" dirty="0" smtClean="0"/>
              <a:t>: derzeit 202 Personen, 55 Antworten, entspricht Rücklauf von </a:t>
            </a:r>
          </a:p>
          <a:p>
            <a:r>
              <a:rPr lang="de-DE" dirty="0" smtClean="0"/>
              <a:t>27,2 %</a:t>
            </a:r>
          </a:p>
          <a:p>
            <a:endParaRPr lang="de-DE" dirty="0"/>
          </a:p>
          <a:p>
            <a:r>
              <a:rPr lang="de-DE" dirty="0" smtClean="0"/>
              <a:t>Fragebogen: </a:t>
            </a:r>
            <a:r>
              <a:rPr lang="de-DE" b="1" dirty="0" smtClean="0"/>
              <a:t>Statements</a:t>
            </a:r>
            <a:r>
              <a:rPr lang="de-DE" dirty="0" smtClean="0"/>
              <a:t> zu den </a:t>
            </a:r>
            <a:r>
              <a:rPr lang="de-DE" b="1" dirty="0" smtClean="0"/>
              <a:t>drei Themenbereichen</a:t>
            </a:r>
            <a:r>
              <a:rPr lang="de-DE" dirty="0" smtClean="0"/>
              <a:t>, Bewertung auf </a:t>
            </a:r>
            <a:r>
              <a:rPr lang="de-DE" b="1" dirty="0" smtClean="0"/>
              <a:t>Skala von 1 bis 4</a:t>
            </a:r>
            <a:r>
              <a:rPr lang="de-DE" dirty="0" smtClean="0"/>
              <a:t>, zusätzlich </a:t>
            </a:r>
            <a:r>
              <a:rPr lang="de-DE" b="1" dirty="0" smtClean="0"/>
              <a:t>jeweils 2 offene Fragen </a:t>
            </a:r>
            <a:r>
              <a:rPr lang="de-DE" dirty="0" smtClean="0"/>
              <a:t>zu weiteren </a:t>
            </a:r>
            <a:r>
              <a:rPr lang="de-DE" dirty="0"/>
              <a:t>H</a:t>
            </a:r>
            <a:r>
              <a:rPr lang="de-DE" dirty="0" smtClean="0"/>
              <a:t>erausforderungen und möglichen Lösungsvorschlägen</a:t>
            </a:r>
          </a:p>
          <a:p>
            <a:endParaRPr lang="de-DE" dirty="0"/>
          </a:p>
          <a:p>
            <a:r>
              <a:rPr lang="de-DE" b="1" dirty="0" smtClean="0"/>
              <a:t>Im Fragebogen „die“ KJH, also KJH-Träger und Einrichtungen als ein System</a:t>
            </a:r>
          </a:p>
          <a:p>
            <a:endParaRPr lang="de-DE" dirty="0" smtClean="0"/>
          </a:p>
          <a:p>
            <a:r>
              <a:rPr lang="de-DE" b="1" dirty="0" smtClean="0"/>
              <a:t>Vorteil: </a:t>
            </a:r>
            <a:r>
              <a:rPr lang="de-DE" dirty="0" smtClean="0"/>
              <a:t>Fragebogen </a:t>
            </a:r>
            <a:r>
              <a:rPr lang="de-DE" dirty="0" smtClean="0"/>
              <a:t>ist dadurch übersichtlicher und einfacher zu beantworten inhaltlich: viele </a:t>
            </a:r>
            <a:r>
              <a:rPr lang="de-DE" dirty="0"/>
              <a:t>H</a:t>
            </a:r>
            <a:r>
              <a:rPr lang="de-DE" dirty="0" smtClean="0"/>
              <a:t>erausforderungen können auch nur in Kooperation von 		      Trägern und Einrichtungen gemeistert werden</a:t>
            </a:r>
          </a:p>
          <a:p>
            <a:endParaRPr lang="de-DE" dirty="0" smtClean="0"/>
          </a:p>
          <a:p>
            <a:r>
              <a:rPr lang="de-DE" b="1" dirty="0" smtClean="0"/>
              <a:t>Nachteil: </a:t>
            </a:r>
            <a:r>
              <a:rPr lang="de-DE" dirty="0" err="1" smtClean="0"/>
              <a:t>Unschärfen</a:t>
            </a:r>
            <a:r>
              <a:rPr lang="de-DE" dirty="0" smtClean="0"/>
              <a:t> in den Ergebnissen, vor allem dort, wo Herausforderungen</a:t>
            </a:r>
            <a:br>
              <a:rPr lang="de-DE" dirty="0" smtClean="0"/>
            </a:br>
            <a:r>
              <a:rPr lang="de-DE" dirty="0" smtClean="0"/>
              <a:t>auch von einer „Seite“ gemeistert werden könnten.</a:t>
            </a:r>
          </a:p>
          <a:p>
            <a:endParaRPr lang="de-DE" dirty="0"/>
          </a:p>
          <a:p>
            <a:endParaRPr lang="de-DE" dirty="0" smtClean="0"/>
          </a:p>
          <a:p>
            <a:endParaRPr lang="de-DE" dirty="0"/>
          </a:p>
          <a:p>
            <a:r>
              <a:rPr lang="de-DE" dirty="0" smtClean="0"/>
              <a:t> </a:t>
            </a:r>
            <a:endParaRPr lang="de-DE" dirty="0"/>
          </a:p>
        </p:txBody>
      </p:sp>
    </p:spTree>
    <p:extLst>
      <p:ext uri="{BB962C8B-B14F-4D97-AF65-F5344CB8AC3E}">
        <p14:creationId xmlns:p14="http://schemas.microsoft.com/office/powerpoint/2010/main" val="597957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Ergebnisse -  </a:t>
            </a:r>
            <a:r>
              <a:rPr lang="de-DE" dirty="0" err="1" smtClean="0"/>
              <a:t>ExpertInnenpool</a:t>
            </a:r>
            <a:endParaRPr lang="de-DE" dirty="0"/>
          </a:p>
        </p:txBody>
      </p:sp>
      <p:pic>
        <p:nvPicPr>
          <p:cNvPr id="6" name="Grafik 5"/>
          <p:cNvPicPr/>
          <p:nvPr/>
        </p:nvPicPr>
        <p:blipFill rotWithShape="1">
          <a:blip r:embed="rId3">
            <a:extLst>
              <a:ext uri="{28A0092B-C50C-407E-A947-70E740481C1C}">
                <a14:useLocalDpi xmlns:a14="http://schemas.microsoft.com/office/drawing/2010/main" val="0"/>
              </a:ext>
            </a:extLst>
          </a:blip>
          <a:srcRect l="2029" t="2554" r="3099" b="2360"/>
          <a:stretch/>
        </p:blipFill>
        <p:spPr bwMode="auto">
          <a:xfrm>
            <a:off x="5511567" y="1149292"/>
            <a:ext cx="3137484" cy="2365695"/>
          </a:xfrm>
          <a:prstGeom prst="rect">
            <a:avLst/>
          </a:prstGeom>
          <a:noFill/>
        </p:spPr>
      </p:pic>
      <p:pic>
        <p:nvPicPr>
          <p:cNvPr id="7" name="Grafik 6"/>
          <p:cNvPicPr/>
          <p:nvPr/>
        </p:nvPicPr>
        <p:blipFill rotWithShape="1">
          <a:blip r:embed="rId4">
            <a:extLst>
              <a:ext uri="{28A0092B-C50C-407E-A947-70E740481C1C}">
                <a14:useLocalDpi xmlns:a14="http://schemas.microsoft.com/office/drawing/2010/main" val="0"/>
              </a:ext>
            </a:extLst>
          </a:blip>
          <a:srcRect l="2510" t="2787" r="3325" b="2268"/>
          <a:stretch/>
        </p:blipFill>
        <p:spPr bwMode="auto">
          <a:xfrm>
            <a:off x="3481432" y="3828777"/>
            <a:ext cx="3405930" cy="2457974"/>
          </a:xfrm>
          <a:prstGeom prst="rect">
            <a:avLst/>
          </a:prstGeom>
          <a:noFill/>
        </p:spPr>
      </p:pic>
      <p:graphicFrame>
        <p:nvGraphicFramePr>
          <p:cNvPr id="9" name="Diagramm 8"/>
          <p:cNvGraphicFramePr/>
          <p:nvPr>
            <p:extLst>
              <p:ext uri="{D42A27DB-BD31-4B8C-83A1-F6EECF244321}">
                <p14:modId xmlns:p14="http://schemas.microsoft.com/office/powerpoint/2010/main" val="2707420130"/>
              </p:ext>
            </p:extLst>
          </p:nvPr>
        </p:nvGraphicFramePr>
        <p:xfrm>
          <a:off x="285226" y="974322"/>
          <a:ext cx="3749879" cy="29936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5445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2115493"/>
            <a:ext cx="8758666" cy="5487707"/>
          </a:xfrm>
        </p:spPr>
        <p:txBody>
          <a:bodyPr/>
          <a:lstStyle/>
          <a:p>
            <a:pPr marL="0" indent="0">
              <a:buNone/>
            </a:pPr>
            <a:r>
              <a:rPr lang="de-DE" sz="2800" dirty="0" smtClean="0"/>
              <a:t>Veränderung von Familienformen und -strukturen:</a:t>
            </a:r>
          </a:p>
          <a:p>
            <a:pPr marL="0" indent="0">
              <a:buNone/>
            </a:pPr>
            <a:endParaRPr lang="de-DE" sz="1800" dirty="0" smtClean="0"/>
          </a:p>
          <a:p>
            <a:r>
              <a:rPr lang="de-DE" dirty="0" smtClean="0"/>
              <a:t>Wandel von tradierten Rollen</a:t>
            </a:r>
          </a:p>
          <a:p>
            <a:r>
              <a:rPr lang="de-DE" dirty="0" smtClean="0"/>
              <a:t>Aufweichung vom Konzept der Kernfamilie</a:t>
            </a:r>
          </a:p>
          <a:p>
            <a:r>
              <a:rPr lang="de-DE" dirty="0" smtClean="0"/>
              <a:t>Migration bringt andere Familienkonzepte</a:t>
            </a:r>
          </a:p>
          <a:p>
            <a:r>
              <a:rPr lang="de-DE" dirty="0" smtClean="0"/>
              <a:t>Dislozierte Familien im Kontext „</a:t>
            </a:r>
            <a:r>
              <a:rPr lang="de-DE" dirty="0"/>
              <a:t>B</a:t>
            </a:r>
            <a:r>
              <a:rPr lang="de-DE" dirty="0" smtClean="0"/>
              <a:t>etreuung von </a:t>
            </a:r>
            <a:r>
              <a:rPr lang="de-DE" dirty="0" err="1" smtClean="0"/>
              <a:t>umF</a:t>
            </a:r>
            <a:r>
              <a:rPr lang="de-DE" dirty="0" smtClean="0"/>
              <a:t>“</a:t>
            </a:r>
          </a:p>
          <a:p>
            <a:endParaRPr lang="de-DE" dirty="0" smtClean="0"/>
          </a:p>
          <a:p>
            <a:pPr marL="0" indent="0">
              <a:buNone/>
            </a:pPr>
            <a:endParaRPr lang="de-DE" dirty="0"/>
          </a:p>
          <a:p>
            <a:pPr marL="0" indent="0">
              <a:buNone/>
            </a:pPr>
            <a:endParaRPr lang="de-DE" dirty="0" smtClean="0"/>
          </a:p>
        </p:txBody>
      </p:sp>
      <p:sp>
        <p:nvSpPr>
          <p:cNvPr id="4" name="Titel 3"/>
          <p:cNvSpPr>
            <a:spLocks noGrp="1"/>
          </p:cNvSpPr>
          <p:nvPr>
            <p:ph type="title"/>
          </p:nvPr>
        </p:nvSpPr>
        <p:spPr/>
        <p:txBody>
          <a:bodyPr/>
          <a:lstStyle/>
          <a:p>
            <a:r>
              <a:rPr lang="de-DE" sz="2000" dirty="0" smtClean="0"/>
              <a:t>Familie: Wandel von Strukturen und Formen </a:t>
            </a:r>
            <a:endParaRPr lang="de-DE" sz="2000" dirty="0"/>
          </a:p>
        </p:txBody>
      </p:sp>
    </p:spTree>
    <p:extLst>
      <p:ext uri="{BB962C8B-B14F-4D97-AF65-F5344CB8AC3E}">
        <p14:creationId xmlns:p14="http://schemas.microsoft.com/office/powerpoint/2010/main" val="1053542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Ergebnisse - Familie </a:t>
            </a:r>
          </a:p>
        </p:txBody>
      </p:sp>
      <p:pic>
        <p:nvPicPr>
          <p:cNvPr id="5" name="Grafik 4"/>
          <p:cNvPicPr/>
          <p:nvPr/>
        </p:nvPicPr>
        <p:blipFill>
          <a:blip r:embed="rId3">
            <a:extLst>
              <a:ext uri="{28A0092B-C50C-407E-A947-70E740481C1C}">
                <a14:useLocalDpi xmlns:a14="http://schemas.microsoft.com/office/drawing/2010/main" val="0"/>
              </a:ext>
            </a:extLst>
          </a:blip>
          <a:srcRect/>
          <a:stretch>
            <a:fillRect/>
          </a:stretch>
        </p:blipFill>
        <p:spPr bwMode="auto">
          <a:xfrm>
            <a:off x="285226" y="1065402"/>
            <a:ext cx="8634184" cy="4991449"/>
          </a:xfrm>
          <a:prstGeom prst="rect">
            <a:avLst/>
          </a:prstGeom>
          <a:noFill/>
        </p:spPr>
      </p:pic>
    </p:spTree>
    <p:extLst>
      <p:ext uri="{BB962C8B-B14F-4D97-AF65-F5344CB8AC3E}">
        <p14:creationId xmlns:p14="http://schemas.microsoft.com/office/powerpoint/2010/main" val="3916817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205334" y="1153693"/>
            <a:ext cx="8758666" cy="5621931"/>
          </a:xfrm>
        </p:spPr>
        <p:txBody>
          <a:bodyPr>
            <a:normAutofit/>
          </a:bodyPr>
          <a:lstStyle/>
          <a:p>
            <a:pPr marL="0" indent="0">
              <a:buNone/>
            </a:pPr>
            <a:r>
              <a:rPr lang="de-DE" sz="2800" dirty="0" smtClean="0"/>
              <a:t>Weitere Herausforderungen:</a:t>
            </a:r>
          </a:p>
          <a:p>
            <a:pPr marL="0" indent="0">
              <a:buNone/>
            </a:pPr>
            <a:endParaRPr lang="de-DE" sz="1800" b="1" dirty="0" smtClean="0"/>
          </a:p>
          <a:p>
            <a:r>
              <a:rPr lang="de-DE" sz="1800" dirty="0"/>
              <a:t>Familien mit </a:t>
            </a:r>
            <a:r>
              <a:rPr lang="de-DE" sz="1800" dirty="0" smtClean="0"/>
              <a:t>Migrationshintergrund</a:t>
            </a:r>
          </a:p>
          <a:p>
            <a:r>
              <a:rPr lang="de-DE" sz="1800" dirty="0" smtClean="0"/>
              <a:t>Mangel an </a:t>
            </a:r>
            <a:r>
              <a:rPr lang="de-DE" sz="1800" b="1" dirty="0" smtClean="0"/>
              <a:t>Fachkräften mit interkultureller Kompetenz </a:t>
            </a:r>
            <a:r>
              <a:rPr lang="de-DE" sz="1800" dirty="0" smtClean="0"/>
              <a:t>oder eigener Migrationsgeschichte</a:t>
            </a:r>
          </a:p>
          <a:p>
            <a:r>
              <a:rPr lang="de-DE" sz="1800" dirty="0" smtClean="0"/>
              <a:t>Zusammenarbeit mit dem Herkunftssystem </a:t>
            </a:r>
          </a:p>
          <a:p>
            <a:pPr lvl="1"/>
            <a:r>
              <a:rPr lang="de-DE" sz="1400" dirty="0" smtClean="0"/>
              <a:t>speziell Familien von </a:t>
            </a:r>
            <a:r>
              <a:rPr lang="de-DE" sz="1400" dirty="0" err="1" smtClean="0"/>
              <a:t>umF</a:t>
            </a:r>
            <a:endParaRPr lang="de-DE" sz="1400" dirty="0" smtClean="0"/>
          </a:p>
          <a:p>
            <a:pPr lvl="1"/>
            <a:r>
              <a:rPr lang="de-DE" sz="1400" dirty="0" smtClean="0"/>
              <a:t>psychisch kranke Eltern(teile)</a:t>
            </a:r>
          </a:p>
          <a:p>
            <a:r>
              <a:rPr lang="de-DE" sz="1800" dirty="0" smtClean="0"/>
              <a:t>Zusammenarbeit mit </a:t>
            </a:r>
            <a:r>
              <a:rPr lang="de-DE" sz="1800" b="1" dirty="0" err="1" smtClean="0"/>
              <a:t>Patchworkfamilien</a:t>
            </a:r>
            <a:r>
              <a:rPr lang="de-DE" sz="1800" dirty="0" smtClean="0"/>
              <a:t> (Besuchsrechte für Stiefelternteile)</a:t>
            </a:r>
          </a:p>
          <a:p>
            <a:r>
              <a:rPr lang="de-DE" sz="1800" dirty="0" smtClean="0"/>
              <a:t>18plus Thematik</a:t>
            </a:r>
          </a:p>
          <a:p>
            <a:pPr lvl="1"/>
            <a:r>
              <a:rPr lang="de-DE" sz="1400" dirty="0" smtClean="0"/>
              <a:t>gesetzliche Regelungen stehen im Gegensatz zu gesellschaftlichen Gegebenheiten</a:t>
            </a:r>
            <a:endParaRPr lang="de-DE" dirty="0"/>
          </a:p>
          <a:p>
            <a:pPr marL="0" indent="0">
              <a:buNone/>
            </a:pPr>
            <a:endParaRPr lang="de-DE" sz="1800" dirty="0" smtClean="0"/>
          </a:p>
          <a:p>
            <a:pPr marL="0" indent="0">
              <a:buNone/>
            </a:pPr>
            <a:endParaRPr lang="de-DE" b="1" dirty="0"/>
          </a:p>
          <a:p>
            <a:pPr marL="0" indent="0">
              <a:buNone/>
            </a:pPr>
            <a:endParaRPr lang="de-DE" b="1" dirty="0"/>
          </a:p>
          <a:p>
            <a:pPr marL="0" indent="0">
              <a:buNone/>
            </a:pPr>
            <a:endParaRPr lang="de-DE" b="1" dirty="0"/>
          </a:p>
        </p:txBody>
      </p:sp>
      <p:sp>
        <p:nvSpPr>
          <p:cNvPr id="4" name="Titel 3"/>
          <p:cNvSpPr>
            <a:spLocks noGrp="1"/>
          </p:cNvSpPr>
          <p:nvPr>
            <p:ph type="title"/>
          </p:nvPr>
        </p:nvSpPr>
        <p:spPr/>
        <p:txBody>
          <a:bodyPr/>
          <a:lstStyle/>
          <a:p>
            <a:r>
              <a:rPr lang="de-DE" sz="2400" dirty="0"/>
              <a:t>Ergebnisse </a:t>
            </a:r>
            <a:r>
              <a:rPr lang="de-DE" sz="2400" dirty="0" smtClean="0"/>
              <a:t>– Familie und Lebensformen </a:t>
            </a:r>
            <a:endParaRPr lang="de-DE" sz="2400" dirty="0"/>
          </a:p>
        </p:txBody>
      </p:sp>
    </p:spTree>
    <p:extLst>
      <p:ext uri="{BB962C8B-B14F-4D97-AF65-F5344CB8AC3E}">
        <p14:creationId xmlns:p14="http://schemas.microsoft.com/office/powerpoint/2010/main" val="2946508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OSKinderdorfOesterreich-VorlagePP">
  <a:themeElements>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400" dirty="0" smtClean="0">
            <a:solidFill>
              <a:srgbClr val="FACB9F"/>
            </a:solidFill>
          </a:defRPr>
        </a:defPPr>
      </a:lstStyle>
    </a:txDef>
  </a:objectDefaults>
  <a:extraClrSchemeLst>
    <a:extraClrScheme>
      <a:clrScheme name="2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OS-Design">
  <a:themeElements>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OS-Kinderdorf Österreich_Präsentation Claudia Brunner">
  <a:themeElements>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400" dirty="0" smtClean="0">
            <a:solidFill>
              <a:srgbClr val="FACB9F"/>
            </a:solidFill>
          </a:defRPr>
        </a:defPPr>
      </a:lstStyle>
    </a:txDef>
  </a:objectDefaults>
  <a:extraClrSchemeLst>
    <a:extraClrScheme>
      <a:clrScheme name="2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SOS-Design">
  <a:themeElements>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OS-Kinderdorf Österreich_Präsentation Claudia Brunner">
  <a:themeElements>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400" dirty="0" smtClean="0">
            <a:solidFill>
              <a:srgbClr val="FACB9F"/>
            </a:solidFill>
          </a:defRPr>
        </a:defPPr>
      </a:lstStyle>
    </a:txDef>
  </a:objectDefaults>
  <a:extraClrSchemeLst>
    <a:extraClrScheme>
      <a:clrScheme name="2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SOS-Design">
  <a:themeElements>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2">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Office-Design 3">
        <a:dk1>
          <a:srgbClr val="262626"/>
        </a:dk1>
        <a:lt1>
          <a:srgbClr val="FFFFFF"/>
        </a:lt1>
        <a:dk2>
          <a:srgbClr val="009EE0"/>
        </a:dk2>
        <a:lt2>
          <a:srgbClr val="EEECE1"/>
        </a:lt2>
        <a:accent1>
          <a:srgbClr val="009EE0"/>
        </a:accent1>
        <a:accent2>
          <a:srgbClr val="EC7404"/>
        </a:accent2>
        <a:accent3>
          <a:srgbClr val="FFFFFF"/>
        </a:accent3>
        <a:accent4>
          <a:srgbClr val="1F1F1F"/>
        </a:accent4>
        <a:accent5>
          <a:srgbClr val="AACCED"/>
        </a:accent5>
        <a:accent6>
          <a:srgbClr val="D66803"/>
        </a:accent6>
        <a:hlink>
          <a:srgbClr val="76B856"/>
        </a:hlink>
        <a:folHlink>
          <a:srgbClr val="E7436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98AC72E3C5F2D48A33183D9D3E891F9" ma:contentTypeVersion="1" ma:contentTypeDescription="Ein neues Dokument erstellen." ma:contentTypeScope="" ma:versionID="b973db255837f635ce21bd1f885ccba3">
  <xsd:schema xmlns:xsd="http://www.w3.org/2001/XMLSchema" xmlns:xs="http://www.w3.org/2001/XMLSchema" xmlns:p="http://schemas.microsoft.com/office/2006/metadata/properties" xmlns:ns1="http://schemas.microsoft.com/sharepoint/v3" targetNamespace="http://schemas.microsoft.com/office/2006/metadata/properties" ma:root="true" ma:fieldsID="bcc17df15c66a81ee376db90732ad1c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 ma:hidden="true" ma:internalName="PublishingStartDate">
      <xsd:simpleType>
        <xsd:restriction base="dms:Unknown"/>
      </xsd:simpleType>
    </xsd:element>
    <xsd:element name="PublishingExpirationDate" ma:index="9" nillable="true" ma:displayName="Geplantes Enddatum"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D10EAD-8B6B-4D30-B6C6-A1DEB02753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84E132-5C63-4713-BF56-D72EC94C0008}">
  <ds:schemaRefs>
    <ds:schemaRef ds:uri="http://schemas.openxmlformats.org/package/2006/metadata/core-properties"/>
    <ds:schemaRef ds:uri="http://schemas.microsoft.com/sharepoint/v3"/>
    <ds:schemaRef ds:uri="http://purl.org/dc/terms/"/>
    <ds:schemaRef ds:uri="http://schemas.microsoft.com/office/2006/documentManagement/types"/>
    <ds:schemaRef ds:uri="http://www.w3.org/XML/1998/namespace"/>
    <ds:schemaRef ds:uri="http://schemas.microsoft.com/office/2006/metadata/properties"/>
    <ds:schemaRef ds:uri="http://purl.org/dc/dcmityp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C5915402-DD0C-4369-B2AD-748647D669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SOSKinderdorfOesterreich-VorlagePP</Template>
  <TotalTime>0</TotalTime>
  <Words>1562</Words>
  <Application>Microsoft Office PowerPoint</Application>
  <PresentationFormat>Bildschirmpräsentation (4:3)</PresentationFormat>
  <Paragraphs>180</Paragraphs>
  <Slides>20</Slides>
  <Notes>20</Notes>
  <HiddenSlides>0</HiddenSlides>
  <MMClips>0</MMClips>
  <ScaleCrop>false</ScaleCrop>
  <HeadingPairs>
    <vt:vector size="4" baseType="variant">
      <vt:variant>
        <vt:lpstr>Design</vt:lpstr>
      </vt:variant>
      <vt:variant>
        <vt:i4>6</vt:i4>
      </vt:variant>
      <vt:variant>
        <vt:lpstr>Folientitel</vt:lpstr>
      </vt:variant>
      <vt:variant>
        <vt:i4>20</vt:i4>
      </vt:variant>
    </vt:vector>
  </HeadingPairs>
  <TitlesOfParts>
    <vt:vector size="26" baseType="lpstr">
      <vt:lpstr>SOSKinderdorfOesterreich-VorlagePP</vt:lpstr>
      <vt:lpstr>4_SOS-Design</vt:lpstr>
      <vt:lpstr>1_SOS-Kinderdorf Österreich_Präsentation Claudia Brunner</vt:lpstr>
      <vt:lpstr>7_SOS-Design</vt:lpstr>
      <vt:lpstr>2_SOS-Kinderdorf Österreich_Präsentation Claudia Brunner</vt:lpstr>
      <vt:lpstr>8_SOS-Design</vt:lpstr>
      <vt:lpstr>KJH 4.0 Die Kinder- und Jugendhilfe im Licht gesellschaftlicher Entwicklungen</vt:lpstr>
      <vt:lpstr>Ausgangslage</vt:lpstr>
      <vt:lpstr>Megatrends</vt:lpstr>
      <vt:lpstr>Grundlegende Fragestellungen</vt:lpstr>
      <vt:lpstr>Methodik</vt:lpstr>
      <vt:lpstr>Ergebnisse -  ExpertInnenpool</vt:lpstr>
      <vt:lpstr>Familie: Wandel von Strukturen und Formen </vt:lpstr>
      <vt:lpstr>Ergebnisse - Familie </vt:lpstr>
      <vt:lpstr>Ergebnisse – Familie und Lebensformen </vt:lpstr>
      <vt:lpstr>Ergebnisse – Familie und Lebensformen </vt:lpstr>
      <vt:lpstr>Entwicklungen im Bereich Bildung und Ausbildung</vt:lpstr>
      <vt:lpstr>Ergebnisse – (Aus)Bildung </vt:lpstr>
      <vt:lpstr>Ergebnisse – (Aus)Bildung </vt:lpstr>
      <vt:lpstr>Ergebnisse – (Aus)Bildung </vt:lpstr>
      <vt:lpstr>Weitere relevante Entwicklungen</vt:lpstr>
      <vt:lpstr>Ergebnisse – weitere Trends</vt:lpstr>
      <vt:lpstr>Ergebnisse – weitere Trends</vt:lpstr>
      <vt:lpstr>Resümee</vt:lpstr>
      <vt:lpstr>Resümee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Reitmeir Anna</dc:creator>
  <cp:lastModifiedBy>Buchner Thomas</cp:lastModifiedBy>
  <cp:revision>54</cp:revision>
  <cp:lastPrinted>2018-04-10T13:53:43Z</cp:lastPrinted>
  <dcterms:created xsi:type="dcterms:W3CDTF">2015-01-21T10:47:38Z</dcterms:created>
  <dcterms:modified xsi:type="dcterms:W3CDTF">2018-04-11T14:22:09Z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0x010100698AC72E3C5F2D48A33183D9D3E891F9</vt:lpwstr>
  </property>
</Properties>
</file>